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7" r:id="rId3"/>
    <p:sldId id="310" r:id="rId4"/>
    <p:sldId id="276" r:id="rId5"/>
    <p:sldId id="277" r:id="rId6"/>
    <p:sldId id="311" r:id="rId7"/>
    <p:sldId id="278" r:id="rId8"/>
    <p:sldId id="308" r:id="rId9"/>
    <p:sldId id="312" r:id="rId10"/>
    <p:sldId id="300" r:id="rId11"/>
    <p:sldId id="299" r:id="rId12"/>
    <p:sldId id="302" r:id="rId13"/>
    <p:sldId id="297" r:id="rId14"/>
    <p:sldId id="291" r:id="rId15"/>
    <p:sldId id="306" r:id="rId16"/>
    <p:sldId id="307" r:id="rId17"/>
    <p:sldId id="313" r:id="rId18"/>
    <p:sldId id="282" r:id="rId19"/>
    <p:sldId id="290" r:id="rId20"/>
    <p:sldId id="314" r:id="rId21"/>
    <p:sldId id="283" r:id="rId22"/>
    <p:sldId id="284" r:id="rId23"/>
    <p:sldId id="285" r:id="rId24"/>
    <p:sldId id="303" r:id="rId25"/>
    <p:sldId id="286" r:id="rId26"/>
    <p:sldId id="304" r:id="rId27"/>
    <p:sldId id="287" r:id="rId28"/>
    <p:sldId id="305" r:id="rId29"/>
    <p:sldId id="295" r:id="rId30"/>
    <p:sldId id="315" r:id="rId31"/>
    <p:sldId id="280"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A7FF"/>
    <a:srgbClr val="4472C4"/>
    <a:srgbClr val="FF5126"/>
    <a:srgbClr val="B9624D"/>
    <a:srgbClr val="F2F2F2"/>
    <a:srgbClr val="FF3300"/>
    <a:srgbClr val="63369A"/>
    <a:srgbClr val="CC0000"/>
    <a:srgbClr val="D2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80" d="100"/>
          <a:sy n="80" d="100"/>
        </p:scale>
        <p:origin x="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31F65-F646-4AB0-8E26-EE65BA4E9966}"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kumimoji="1" lang="ja-JP" altLang="en-US"/>
        </a:p>
      </dgm:t>
    </dgm:pt>
    <dgm:pt modelId="{A900991A-5CE5-4417-A313-5D67C82451CC}">
      <dgm:prSet phldrT="[テキスト]"/>
      <dgm:spPr/>
      <dgm:t>
        <a:bodyPr/>
        <a:lstStyle/>
        <a:p>
          <a:r>
            <a:rPr lang="en-US" altLang="ja-JP" b="0" dirty="0"/>
            <a:t>21</a:t>
          </a:r>
          <a:r>
            <a:rPr lang="ja-JP" altLang="en-US" b="0" dirty="0"/>
            <a:t>位</a:t>
          </a:r>
        </a:p>
      </dgm:t>
    </dgm:pt>
    <dgm:pt modelId="{5A5B5B05-3F9C-413B-93EB-0BBE80139FA4}" type="parTrans" cxnId="{1895F86E-CE4B-4AAA-9552-F8CC5766AA86}">
      <dgm:prSet/>
      <dgm:spPr/>
      <dgm:t>
        <a:bodyPr/>
        <a:lstStyle/>
        <a:p>
          <a:endParaRPr lang="ja-JP" altLang="en-US"/>
        </a:p>
      </dgm:t>
    </dgm:pt>
    <dgm:pt modelId="{D87B2FD7-8DC6-4FCA-B566-17CDC433E856}" type="sibTrans" cxnId="{1895F86E-CE4B-4AAA-9552-F8CC5766AA86}">
      <dgm:prSet/>
      <dgm:spPr/>
      <dgm:t>
        <a:bodyPr/>
        <a:lstStyle/>
        <a:p>
          <a:endParaRPr lang="ja-JP" altLang="en-US"/>
        </a:p>
      </dgm:t>
    </dgm:pt>
    <dgm:pt modelId="{390EF717-777F-4D19-9780-D8F0DB9EA76D}">
      <dgm:prSet phldrT="[テキスト]"/>
      <dgm:spPr/>
      <dgm:t>
        <a:bodyPr/>
        <a:lstStyle/>
        <a:p>
          <a:r>
            <a:rPr lang="en-US" altLang="ja-JP" dirty="0"/>
            <a:t>12</a:t>
          </a:r>
          <a:r>
            <a:rPr lang="ja-JP" altLang="en-US" dirty="0"/>
            <a:t>位</a:t>
          </a:r>
        </a:p>
      </dgm:t>
    </dgm:pt>
    <dgm:pt modelId="{D7B3B307-9E03-4297-95B2-3D06C0FF0275}" type="parTrans" cxnId="{8B3B6D7E-9DA8-40B5-B2B8-2759D9E3BE4A}">
      <dgm:prSet/>
      <dgm:spPr/>
      <dgm:t>
        <a:bodyPr/>
        <a:lstStyle/>
        <a:p>
          <a:endParaRPr lang="ja-JP" altLang="en-US"/>
        </a:p>
      </dgm:t>
    </dgm:pt>
    <dgm:pt modelId="{F00BCD76-C5C3-43FE-A14C-466C689C8F9A}" type="sibTrans" cxnId="{8B3B6D7E-9DA8-40B5-B2B8-2759D9E3BE4A}">
      <dgm:prSet/>
      <dgm:spPr/>
      <dgm:t>
        <a:bodyPr/>
        <a:lstStyle/>
        <a:p>
          <a:endParaRPr lang="ja-JP" altLang="en-US"/>
        </a:p>
      </dgm:t>
    </dgm:pt>
    <dgm:pt modelId="{E63C3369-14E6-4A50-9A47-A6EDF097B90B}">
      <dgm:prSet phldrT="[テキスト]"/>
      <dgm:spPr/>
      <dgm:t>
        <a:bodyPr/>
        <a:lstStyle/>
        <a:p>
          <a:r>
            <a:rPr lang="en-US" altLang="ja-JP" b="1" dirty="0"/>
            <a:t>6</a:t>
          </a:r>
          <a:r>
            <a:rPr lang="ja-JP" altLang="en-US" b="1" dirty="0"/>
            <a:t>位</a:t>
          </a:r>
        </a:p>
      </dgm:t>
    </dgm:pt>
    <dgm:pt modelId="{067C176F-077D-4FFC-9613-BB7AC6ACD532}" type="parTrans" cxnId="{17F08097-2D02-4945-86AC-B2DD76892E00}">
      <dgm:prSet/>
      <dgm:spPr/>
      <dgm:t>
        <a:bodyPr/>
        <a:lstStyle/>
        <a:p>
          <a:endParaRPr lang="ja-JP" altLang="en-US"/>
        </a:p>
      </dgm:t>
    </dgm:pt>
    <dgm:pt modelId="{850A5DD7-C845-4510-980A-50AE601B6305}" type="sibTrans" cxnId="{17F08097-2D02-4945-86AC-B2DD76892E00}">
      <dgm:prSet/>
      <dgm:spPr/>
      <dgm:t>
        <a:bodyPr/>
        <a:lstStyle/>
        <a:p>
          <a:endParaRPr lang="ja-JP" altLang="en-US"/>
        </a:p>
      </dgm:t>
    </dgm:pt>
    <dgm:pt modelId="{994083F6-DACD-4465-B573-2E38B7AFD5D0}">
      <dgm:prSet/>
      <dgm:spPr/>
      <dgm:t>
        <a:bodyPr/>
        <a:lstStyle/>
        <a:p>
          <a:r>
            <a:rPr kumimoji="1" lang="en-US" altLang="ja-JP" b="1" dirty="0"/>
            <a:t>5</a:t>
          </a:r>
          <a:r>
            <a:rPr kumimoji="1" lang="ja-JP" altLang="en-US" b="1" dirty="0"/>
            <a:t>位</a:t>
          </a:r>
        </a:p>
      </dgm:t>
    </dgm:pt>
    <dgm:pt modelId="{4CBB76DE-E773-45D3-B4B8-0D865743174A}" type="parTrans" cxnId="{1A886284-DE36-406B-8B7E-2C06464BCA67}">
      <dgm:prSet/>
      <dgm:spPr/>
      <dgm:t>
        <a:bodyPr/>
        <a:lstStyle/>
        <a:p>
          <a:endParaRPr kumimoji="1" lang="ja-JP" altLang="en-US"/>
        </a:p>
      </dgm:t>
    </dgm:pt>
    <dgm:pt modelId="{0AF9490C-8D75-4F3E-BF5B-3CDD41667292}" type="sibTrans" cxnId="{1A886284-DE36-406B-8B7E-2C06464BCA67}">
      <dgm:prSet/>
      <dgm:spPr/>
      <dgm:t>
        <a:bodyPr/>
        <a:lstStyle/>
        <a:p>
          <a:endParaRPr kumimoji="1" lang="ja-JP" altLang="en-US"/>
        </a:p>
      </dgm:t>
    </dgm:pt>
    <dgm:pt modelId="{885CD92D-A198-4FC9-8BA2-10D4B4A603E0}">
      <dgm:prSet phldrT="[テキスト]"/>
      <dgm:spPr/>
      <dgm:t>
        <a:bodyPr/>
        <a:lstStyle/>
        <a:p>
          <a:r>
            <a:rPr kumimoji="1" lang="en-US" altLang="ja-JP" dirty="0"/>
            <a:t>17</a:t>
          </a:r>
          <a:r>
            <a:rPr kumimoji="1" lang="ja-JP" altLang="en-US" dirty="0"/>
            <a:t>位</a:t>
          </a:r>
        </a:p>
      </dgm:t>
    </dgm:pt>
    <dgm:pt modelId="{06A2DD67-2986-4B24-827B-EB703968749E}" type="parTrans" cxnId="{AD035B8E-ABF8-4708-8118-0C96D40998CE}">
      <dgm:prSet/>
      <dgm:spPr/>
      <dgm:t>
        <a:bodyPr/>
        <a:lstStyle/>
        <a:p>
          <a:endParaRPr kumimoji="1" lang="ja-JP" altLang="en-US"/>
        </a:p>
      </dgm:t>
    </dgm:pt>
    <dgm:pt modelId="{A9A9D6DB-5DD8-4E14-95D3-67DA8ADA97C6}" type="sibTrans" cxnId="{AD035B8E-ABF8-4708-8118-0C96D40998CE}">
      <dgm:prSet/>
      <dgm:spPr/>
      <dgm:t>
        <a:bodyPr/>
        <a:lstStyle/>
        <a:p>
          <a:endParaRPr kumimoji="1" lang="ja-JP" altLang="en-US"/>
        </a:p>
      </dgm:t>
    </dgm:pt>
    <dgm:pt modelId="{193B4878-2575-4E27-B387-2E2D28A11998}" type="pres">
      <dgm:prSet presAssocID="{1BB31F65-F646-4AB0-8E26-EE65BA4E9966}" presName="Name0" presStyleCnt="0">
        <dgm:presLayoutVars>
          <dgm:chMax val="7"/>
          <dgm:dir/>
          <dgm:animOne val="branch"/>
        </dgm:presLayoutVars>
      </dgm:prSet>
      <dgm:spPr/>
    </dgm:pt>
    <dgm:pt modelId="{2596C889-085B-492C-BEDC-BC833077CB9E}" type="pres">
      <dgm:prSet presAssocID="{A900991A-5CE5-4417-A313-5D67C82451CC}" presName="parTx1" presStyleLbl="node1" presStyleIdx="0" presStyleCnt="5"/>
      <dgm:spPr/>
    </dgm:pt>
    <dgm:pt modelId="{68964DDE-1D69-46FE-97AA-5620503F2782}" type="pres">
      <dgm:prSet presAssocID="{390EF717-777F-4D19-9780-D8F0DB9EA76D}" presName="parTx2" presStyleLbl="node1" presStyleIdx="1" presStyleCnt="5"/>
      <dgm:spPr/>
    </dgm:pt>
    <dgm:pt modelId="{DEFE1192-0050-49C0-BE9C-961BB12DEE92}" type="pres">
      <dgm:prSet presAssocID="{E63C3369-14E6-4A50-9A47-A6EDF097B90B}" presName="parTx3" presStyleLbl="node1" presStyleIdx="2" presStyleCnt="5"/>
      <dgm:spPr/>
    </dgm:pt>
    <dgm:pt modelId="{02046A82-A1F9-4530-B552-79AD9F78D40C}" type="pres">
      <dgm:prSet presAssocID="{994083F6-DACD-4465-B573-2E38B7AFD5D0}" presName="parTx4" presStyleLbl="node1" presStyleIdx="3" presStyleCnt="5"/>
      <dgm:spPr/>
    </dgm:pt>
    <dgm:pt modelId="{CCB28F5F-DBB4-45FB-964E-7356F4E0E3AD}" type="pres">
      <dgm:prSet presAssocID="{885CD92D-A198-4FC9-8BA2-10D4B4A603E0}" presName="parTx5" presStyleLbl="node1" presStyleIdx="4" presStyleCnt="5"/>
      <dgm:spPr/>
    </dgm:pt>
  </dgm:ptLst>
  <dgm:cxnLst>
    <dgm:cxn modelId="{A3512F12-A04E-4BA7-919B-35E7547D327B}" type="presOf" srcId="{A900991A-5CE5-4417-A313-5D67C82451CC}" destId="{2596C889-085B-492C-BEDC-BC833077CB9E}" srcOrd="0" destOrd="0" presId="urn:microsoft.com/office/officeart/2009/3/layout/SubStepProcess"/>
    <dgm:cxn modelId="{88B78D34-9BD2-4CA4-963C-4E5531A91C12}" type="presOf" srcId="{390EF717-777F-4D19-9780-D8F0DB9EA76D}" destId="{68964DDE-1D69-46FE-97AA-5620503F2782}" srcOrd="0" destOrd="0" presId="urn:microsoft.com/office/officeart/2009/3/layout/SubStepProcess"/>
    <dgm:cxn modelId="{7737CE60-A113-45DC-AD62-0400EE5335EF}" type="presOf" srcId="{E63C3369-14E6-4A50-9A47-A6EDF097B90B}" destId="{DEFE1192-0050-49C0-BE9C-961BB12DEE92}" srcOrd="0" destOrd="0" presId="urn:microsoft.com/office/officeart/2009/3/layout/SubStepProcess"/>
    <dgm:cxn modelId="{1895F86E-CE4B-4AAA-9552-F8CC5766AA86}" srcId="{1BB31F65-F646-4AB0-8E26-EE65BA4E9966}" destId="{A900991A-5CE5-4417-A313-5D67C82451CC}" srcOrd="0" destOrd="0" parTransId="{5A5B5B05-3F9C-413B-93EB-0BBE80139FA4}" sibTransId="{D87B2FD7-8DC6-4FCA-B566-17CDC433E856}"/>
    <dgm:cxn modelId="{8B3B6D7E-9DA8-40B5-B2B8-2759D9E3BE4A}" srcId="{1BB31F65-F646-4AB0-8E26-EE65BA4E9966}" destId="{390EF717-777F-4D19-9780-D8F0DB9EA76D}" srcOrd="1" destOrd="0" parTransId="{D7B3B307-9E03-4297-95B2-3D06C0FF0275}" sibTransId="{F00BCD76-C5C3-43FE-A14C-466C689C8F9A}"/>
    <dgm:cxn modelId="{1A886284-DE36-406B-8B7E-2C06464BCA67}" srcId="{1BB31F65-F646-4AB0-8E26-EE65BA4E9966}" destId="{994083F6-DACD-4465-B573-2E38B7AFD5D0}" srcOrd="3" destOrd="0" parTransId="{4CBB76DE-E773-45D3-B4B8-0D865743174A}" sibTransId="{0AF9490C-8D75-4F3E-BF5B-3CDD41667292}"/>
    <dgm:cxn modelId="{AD035B8E-ABF8-4708-8118-0C96D40998CE}" srcId="{1BB31F65-F646-4AB0-8E26-EE65BA4E9966}" destId="{885CD92D-A198-4FC9-8BA2-10D4B4A603E0}" srcOrd="4" destOrd="0" parTransId="{06A2DD67-2986-4B24-827B-EB703968749E}" sibTransId="{A9A9D6DB-5DD8-4E14-95D3-67DA8ADA97C6}"/>
    <dgm:cxn modelId="{17F08097-2D02-4945-86AC-B2DD76892E00}" srcId="{1BB31F65-F646-4AB0-8E26-EE65BA4E9966}" destId="{E63C3369-14E6-4A50-9A47-A6EDF097B90B}" srcOrd="2" destOrd="0" parTransId="{067C176F-077D-4FFC-9613-BB7AC6ACD532}" sibTransId="{850A5DD7-C845-4510-980A-50AE601B6305}"/>
    <dgm:cxn modelId="{FA80DDD1-61A8-4B1F-8BD9-E089F291C06B}" type="presOf" srcId="{994083F6-DACD-4465-B573-2E38B7AFD5D0}" destId="{02046A82-A1F9-4530-B552-79AD9F78D40C}" srcOrd="0" destOrd="0" presId="urn:microsoft.com/office/officeart/2009/3/layout/SubStepProcess"/>
    <dgm:cxn modelId="{29BE35D6-7CE9-4E1E-8B02-4D08D6EA84FA}" type="presOf" srcId="{885CD92D-A198-4FC9-8BA2-10D4B4A603E0}" destId="{CCB28F5F-DBB4-45FB-964E-7356F4E0E3AD}" srcOrd="0" destOrd="0" presId="urn:microsoft.com/office/officeart/2009/3/layout/SubStepProcess"/>
    <dgm:cxn modelId="{72A684FF-0FCF-417F-AB60-FD858DEBCC55}" type="presOf" srcId="{1BB31F65-F646-4AB0-8E26-EE65BA4E9966}" destId="{193B4878-2575-4E27-B387-2E2D28A11998}" srcOrd="0" destOrd="0" presId="urn:microsoft.com/office/officeart/2009/3/layout/SubStepProcess"/>
    <dgm:cxn modelId="{B03DDE64-2322-4AF9-9C75-E8784A1F2BE1}" type="presParOf" srcId="{193B4878-2575-4E27-B387-2E2D28A11998}" destId="{2596C889-085B-492C-BEDC-BC833077CB9E}" srcOrd="0" destOrd="0" presId="urn:microsoft.com/office/officeart/2009/3/layout/SubStepProcess"/>
    <dgm:cxn modelId="{714B3D2E-0862-43D4-BAB5-B8DD1981F71C}" type="presParOf" srcId="{193B4878-2575-4E27-B387-2E2D28A11998}" destId="{68964DDE-1D69-46FE-97AA-5620503F2782}" srcOrd="1" destOrd="0" presId="urn:microsoft.com/office/officeart/2009/3/layout/SubStepProcess"/>
    <dgm:cxn modelId="{FC45FF38-3729-4FA4-9662-0359D5DF5832}" type="presParOf" srcId="{193B4878-2575-4E27-B387-2E2D28A11998}" destId="{DEFE1192-0050-49C0-BE9C-961BB12DEE92}" srcOrd="2" destOrd="0" presId="urn:microsoft.com/office/officeart/2009/3/layout/SubStepProcess"/>
    <dgm:cxn modelId="{49A1AC1A-D8D8-46A7-BE5B-1BE09248E885}" type="presParOf" srcId="{193B4878-2575-4E27-B387-2E2D28A11998}" destId="{02046A82-A1F9-4530-B552-79AD9F78D40C}" srcOrd="3" destOrd="0" presId="urn:microsoft.com/office/officeart/2009/3/layout/SubStepProcess"/>
    <dgm:cxn modelId="{7E245C3F-F46F-4728-84CC-522521DCE385}" type="presParOf" srcId="{193B4878-2575-4E27-B387-2E2D28A11998}" destId="{CCB28F5F-DBB4-45FB-964E-7356F4E0E3AD}" srcOrd="4"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CA3C0A-43C8-4CAA-AB7E-EC5C084297BB}" type="doc">
      <dgm:prSet loTypeId="urn:microsoft.com/office/officeart/2005/8/layout/chevron1" loCatId="process" qsTypeId="urn:microsoft.com/office/officeart/2005/8/quickstyle/simple1" qsCatId="simple" csTypeId="urn:microsoft.com/office/officeart/2005/8/colors/accent1_2" csCatId="accent1" phldr="1"/>
      <dgm:spPr/>
    </dgm:pt>
    <dgm:pt modelId="{9D0ACD5B-E41C-496D-A3AD-1C873B25A624}">
      <dgm:prSet phldrT="[テキスト]"/>
      <dgm:spPr>
        <a:solidFill>
          <a:schemeClr val="accent6"/>
        </a:solidFill>
      </dgm:spPr>
      <dgm:t>
        <a:bodyPr/>
        <a:lstStyle/>
        <a:p>
          <a:r>
            <a:rPr kumimoji="1" lang="en-US" altLang="ja-JP" dirty="0"/>
            <a:t>4</a:t>
          </a:r>
          <a:r>
            <a:rPr kumimoji="1" lang="ja-JP" altLang="en-US" dirty="0"/>
            <a:t>年</a:t>
          </a:r>
        </a:p>
      </dgm:t>
    </dgm:pt>
    <dgm:pt modelId="{FAD5B575-C88A-478E-BB5A-8F02AC5958A8}" type="parTrans" cxnId="{5CC97528-F138-4FC8-886B-37545AC23B59}">
      <dgm:prSet/>
      <dgm:spPr/>
      <dgm:t>
        <a:bodyPr/>
        <a:lstStyle/>
        <a:p>
          <a:endParaRPr kumimoji="1" lang="ja-JP" altLang="en-US"/>
        </a:p>
      </dgm:t>
    </dgm:pt>
    <dgm:pt modelId="{BA7A361A-365F-45A8-B128-D42D3A34B449}" type="sibTrans" cxnId="{5CC97528-F138-4FC8-886B-37545AC23B59}">
      <dgm:prSet/>
      <dgm:spPr/>
      <dgm:t>
        <a:bodyPr/>
        <a:lstStyle/>
        <a:p>
          <a:endParaRPr kumimoji="1" lang="ja-JP" altLang="en-US"/>
        </a:p>
      </dgm:t>
    </dgm:pt>
    <dgm:pt modelId="{3DF04773-2B71-42FD-B70C-495DD84CE1A3}">
      <dgm:prSet phldrT="[テキスト]"/>
      <dgm:spPr>
        <a:solidFill>
          <a:srgbClr val="4472C4"/>
        </a:solidFill>
      </dgm:spPr>
      <dgm:t>
        <a:bodyPr/>
        <a:lstStyle/>
        <a:p>
          <a:r>
            <a:rPr kumimoji="1" lang="en-US" altLang="ja-JP" dirty="0"/>
            <a:t>5</a:t>
          </a:r>
          <a:r>
            <a:rPr kumimoji="1" lang="ja-JP" altLang="en-US" dirty="0"/>
            <a:t>年</a:t>
          </a:r>
        </a:p>
      </dgm:t>
    </dgm:pt>
    <dgm:pt modelId="{F7A0FCF5-5B31-4A89-AE4D-8482A783B791}" type="parTrans" cxnId="{0EB36C7E-8C16-4DA9-8CD9-5C3B7088CC36}">
      <dgm:prSet/>
      <dgm:spPr/>
      <dgm:t>
        <a:bodyPr/>
        <a:lstStyle/>
        <a:p>
          <a:endParaRPr kumimoji="1" lang="ja-JP" altLang="en-US"/>
        </a:p>
      </dgm:t>
    </dgm:pt>
    <dgm:pt modelId="{91F3D30F-828F-48D3-B894-64DB827A3150}" type="sibTrans" cxnId="{0EB36C7E-8C16-4DA9-8CD9-5C3B7088CC36}">
      <dgm:prSet/>
      <dgm:spPr/>
      <dgm:t>
        <a:bodyPr/>
        <a:lstStyle/>
        <a:p>
          <a:endParaRPr kumimoji="1" lang="ja-JP" altLang="en-US"/>
        </a:p>
      </dgm:t>
    </dgm:pt>
    <dgm:pt modelId="{52E79713-6570-4562-9F3F-04BE5066960C}" type="pres">
      <dgm:prSet presAssocID="{40CA3C0A-43C8-4CAA-AB7E-EC5C084297BB}" presName="Name0" presStyleCnt="0">
        <dgm:presLayoutVars>
          <dgm:dir/>
          <dgm:animLvl val="lvl"/>
          <dgm:resizeHandles val="exact"/>
        </dgm:presLayoutVars>
      </dgm:prSet>
      <dgm:spPr/>
    </dgm:pt>
    <dgm:pt modelId="{071D4929-2F02-4EC6-A997-57F43510B7CB}" type="pres">
      <dgm:prSet presAssocID="{9D0ACD5B-E41C-496D-A3AD-1C873B25A624}" presName="parTxOnly" presStyleLbl="node1" presStyleIdx="0" presStyleCnt="2" custLinFactNeighborX="6778" custLinFactNeighborY="-36845">
        <dgm:presLayoutVars>
          <dgm:chMax val="0"/>
          <dgm:chPref val="0"/>
          <dgm:bulletEnabled val="1"/>
        </dgm:presLayoutVars>
      </dgm:prSet>
      <dgm:spPr/>
    </dgm:pt>
    <dgm:pt modelId="{0AA94643-9A44-44AF-95B9-2CE9D0BE4177}" type="pres">
      <dgm:prSet presAssocID="{BA7A361A-365F-45A8-B128-D42D3A34B449}" presName="parTxOnlySpace" presStyleCnt="0"/>
      <dgm:spPr/>
    </dgm:pt>
    <dgm:pt modelId="{F667668F-C16F-4ED1-BE5C-82C91096ED15}" type="pres">
      <dgm:prSet presAssocID="{3DF04773-2B71-42FD-B70C-495DD84CE1A3}" presName="parTxOnly" presStyleLbl="node1" presStyleIdx="1" presStyleCnt="2" custLinFactNeighborX="6778" custLinFactNeighborY="-36845">
        <dgm:presLayoutVars>
          <dgm:chMax val="0"/>
          <dgm:chPref val="0"/>
          <dgm:bulletEnabled val="1"/>
        </dgm:presLayoutVars>
      </dgm:prSet>
      <dgm:spPr/>
    </dgm:pt>
  </dgm:ptLst>
  <dgm:cxnLst>
    <dgm:cxn modelId="{3CAB5516-ED5D-4BDE-B57C-FABB8FB6A954}" type="presOf" srcId="{9D0ACD5B-E41C-496D-A3AD-1C873B25A624}" destId="{071D4929-2F02-4EC6-A997-57F43510B7CB}" srcOrd="0" destOrd="0" presId="urn:microsoft.com/office/officeart/2005/8/layout/chevron1"/>
    <dgm:cxn modelId="{5CC97528-F138-4FC8-886B-37545AC23B59}" srcId="{40CA3C0A-43C8-4CAA-AB7E-EC5C084297BB}" destId="{9D0ACD5B-E41C-496D-A3AD-1C873B25A624}" srcOrd="0" destOrd="0" parTransId="{FAD5B575-C88A-478E-BB5A-8F02AC5958A8}" sibTransId="{BA7A361A-365F-45A8-B128-D42D3A34B449}"/>
    <dgm:cxn modelId="{213F5A56-BA05-4350-9EDA-F7462070327C}" type="presOf" srcId="{3DF04773-2B71-42FD-B70C-495DD84CE1A3}" destId="{F667668F-C16F-4ED1-BE5C-82C91096ED15}" srcOrd="0" destOrd="0" presId="urn:microsoft.com/office/officeart/2005/8/layout/chevron1"/>
    <dgm:cxn modelId="{0EB36C7E-8C16-4DA9-8CD9-5C3B7088CC36}" srcId="{40CA3C0A-43C8-4CAA-AB7E-EC5C084297BB}" destId="{3DF04773-2B71-42FD-B70C-495DD84CE1A3}" srcOrd="1" destOrd="0" parTransId="{F7A0FCF5-5B31-4A89-AE4D-8482A783B791}" sibTransId="{91F3D30F-828F-48D3-B894-64DB827A3150}"/>
    <dgm:cxn modelId="{AE5ED2F6-A7FF-4E32-80ED-66A50BCB88D4}" type="presOf" srcId="{40CA3C0A-43C8-4CAA-AB7E-EC5C084297BB}" destId="{52E79713-6570-4562-9F3F-04BE5066960C}" srcOrd="0" destOrd="0" presId="urn:microsoft.com/office/officeart/2005/8/layout/chevron1"/>
    <dgm:cxn modelId="{E039B378-FDE0-4B90-8614-414F4B882A12}" type="presParOf" srcId="{52E79713-6570-4562-9F3F-04BE5066960C}" destId="{071D4929-2F02-4EC6-A997-57F43510B7CB}" srcOrd="0" destOrd="0" presId="urn:microsoft.com/office/officeart/2005/8/layout/chevron1"/>
    <dgm:cxn modelId="{10A822A5-3EB4-4CEA-9160-2D23EDD2FC52}" type="presParOf" srcId="{52E79713-6570-4562-9F3F-04BE5066960C}" destId="{0AA94643-9A44-44AF-95B9-2CE9D0BE4177}" srcOrd="1" destOrd="0" presId="urn:microsoft.com/office/officeart/2005/8/layout/chevron1"/>
    <dgm:cxn modelId="{2B5A6E83-2F2F-4906-B64C-C7C7C488B660}" type="presParOf" srcId="{52E79713-6570-4562-9F3F-04BE5066960C}" destId="{F667668F-C16F-4ED1-BE5C-82C91096ED15}"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6C889-085B-492C-BEDC-BC833077CB9E}">
      <dsp:nvSpPr>
        <dsp:cNvPr id="0" name=""/>
        <dsp:cNvSpPr/>
      </dsp:nvSpPr>
      <dsp:spPr>
        <a:xfrm>
          <a:off x="496"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0" kern="1200" dirty="0"/>
            <a:t>21</a:t>
          </a:r>
          <a:r>
            <a:rPr lang="ja-JP" altLang="en-US" sz="2100" b="0" kern="1200" dirty="0"/>
            <a:t>位</a:t>
          </a:r>
        </a:p>
      </dsp:txBody>
      <dsp:txXfrm>
        <a:off x="119499" y="635979"/>
        <a:ext cx="574595" cy="574595"/>
      </dsp:txXfrm>
    </dsp:sp>
    <dsp:sp modelId="{68964DDE-1D69-46FE-97AA-5620503F2782}">
      <dsp:nvSpPr>
        <dsp:cNvPr id="0" name=""/>
        <dsp:cNvSpPr/>
      </dsp:nvSpPr>
      <dsp:spPr>
        <a:xfrm>
          <a:off x="813097"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kern="1200" dirty="0"/>
            <a:t>12</a:t>
          </a:r>
          <a:r>
            <a:rPr lang="ja-JP" altLang="en-US" sz="2100" kern="1200" dirty="0"/>
            <a:t>位</a:t>
          </a:r>
        </a:p>
      </dsp:txBody>
      <dsp:txXfrm>
        <a:off x="932100" y="635979"/>
        <a:ext cx="574595" cy="574595"/>
      </dsp:txXfrm>
    </dsp:sp>
    <dsp:sp modelId="{DEFE1192-0050-49C0-BE9C-961BB12DEE92}">
      <dsp:nvSpPr>
        <dsp:cNvPr id="0" name=""/>
        <dsp:cNvSpPr/>
      </dsp:nvSpPr>
      <dsp:spPr>
        <a:xfrm>
          <a:off x="1625698"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1" kern="1200" dirty="0"/>
            <a:t>6</a:t>
          </a:r>
          <a:r>
            <a:rPr lang="ja-JP" altLang="en-US" sz="2100" b="1" kern="1200" dirty="0"/>
            <a:t>位</a:t>
          </a:r>
        </a:p>
      </dsp:txBody>
      <dsp:txXfrm>
        <a:off x="1744701" y="635979"/>
        <a:ext cx="574595" cy="574595"/>
      </dsp:txXfrm>
    </dsp:sp>
    <dsp:sp modelId="{02046A82-A1F9-4530-B552-79AD9F78D40C}">
      <dsp:nvSpPr>
        <dsp:cNvPr id="0" name=""/>
        <dsp:cNvSpPr/>
      </dsp:nvSpPr>
      <dsp:spPr>
        <a:xfrm>
          <a:off x="2438300"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b="1" kern="1200" dirty="0"/>
            <a:t>5</a:t>
          </a:r>
          <a:r>
            <a:rPr kumimoji="1" lang="ja-JP" altLang="en-US" sz="2100" b="1" kern="1200" dirty="0"/>
            <a:t>位</a:t>
          </a:r>
        </a:p>
      </dsp:txBody>
      <dsp:txXfrm>
        <a:off x="2557303" y="635979"/>
        <a:ext cx="574595" cy="574595"/>
      </dsp:txXfrm>
    </dsp:sp>
    <dsp:sp modelId="{CCB28F5F-DBB4-45FB-964E-7356F4E0E3AD}">
      <dsp:nvSpPr>
        <dsp:cNvPr id="0" name=""/>
        <dsp:cNvSpPr/>
      </dsp:nvSpPr>
      <dsp:spPr>
        <a:xfrm>
          <a:off x="3250901"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kern="1200" dirty="0"/>
            <a:t>17</a:t>
          </a:r>
          <a:r>
            <a:rPr kumimoji="1" lang="ja-JP" altLang="en-US" sz="2100" kern="1200" dirty="0"/>
            <a:t>位</a:t>
          </a:r>
        </a:p>
      </dsp:txBody>
      <dsp:txXfrm>
        <a:off x="3369904" y="635979"/>
        <a:ext cx="574595" cy="5745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D4929-2F02-4EC6-A997-57F43510B7CB}">
      <dsp:nvSpPr>
        <dsp:cNvPr id="0" name=""/>
        <dsp:cNvSpPr/>
      </dsp:nvSpPr>
      <dsp:spPr>
        <a:xfrm>
          <a:off x="54132" y="0"/>
          <a:ext cx="6405562" cy="129785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4</a:t>
          </a:r>
          <a:r>
            <a:rPr kumimoji="1" lang="ja-JP" altLang="en-US" sz="5000" kern="1200" dirty="0"/>
            <a:t>年</a:t>
          </a:r>
        </a:p>
      </dsp:txBody>
      <dsp:txXfrm>
        <a:off x="703062" y="0"/>
        <a:ext cx="5107703" cy="1297859"/>
      </dsp:txXfrm>
    </dsp:sp>
    <dsp:sp modelId="{F667668F-C16F-4ED1-BE5C-82C91096ED15}">
      <dsp:nvSpPr>
        <dsp:cNvPr id="0" name=""/>
        <dsp:cNvSpPr/>
      </dsp:nvSpPr>
      <dsp:spPr>
        <a:xfrm>
          <a:off x="5786437" y="0"/>
          <a:ext cx="6405562" cy="1297859"/>
        </a:xfrm>
        <a:prstGeom prst="chevr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5</a:t>
          </a:r>
          <a:r>
            <a:rPr kumimoji="1" lang="ja-JP" altLang="en-US" sz="5000" kern="1200" dirty="0"/>
            <a:t>年</a:t>
          </a:r>
        </a:p>
      </dsp:txBody>
      <dsp:txXfrm>
        <a:off x="6435367" y="0"/>
        <a:ext cx="5107703" cy="1297859"/>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19E50-8888-4E30-8B5D-73FBAF98130A}" type="datetimeFigureOut">
              <a:rPr kumimoji="1" lang="ja-JP" altLang="en-US" smtClean="0"/>
              <a:t>2020/2/16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05324-CC2D-4E6B-9F90-DE70CEEA8356}" type="slidenum">
              <a:rPr kumimoji="1" lang="ja-JP" altLang="en-US" smtClean="0"/>
              <a:t>‹#›</a:t>
            </a:fld>
            <a:endParaRPr kumimoji="1" lang="ja-JP" altLang="en-US"/>
          </a:p>
        </p:txBody>
      </p:sp>
    </p:spTree>
    <p:extLst>
      <p:ext uri="{BB962C8B-B14F-4D97-AF65-F5344CB8AC3E}">
        <p14:creationId xmlns:p14="http://schemas.microsoft.com/office/powerpoint/2010/main" val="30287291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一関高専の浜崎といいます。これから電気通信大学の説明を始めます。よろしくお願いします。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a:t>
            </a:fld>
            <a:endParaRPr kumimoji="1" lang="ja-JP" altLang="en-US"/>
          </a:p>
        </p:txBody>
      </p:sp>
    </p:spTree>
    <p:extLst>
      <p:ext uri="{BB962C8B-B14F-4D97-AF65-F5344CB8AC3E}">
        <p14:creationId xmlns:p14="http://schemas.microsoft.com/office/powerpoint/2010/main" val="1648726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実質高専　どちらも不動の東工大で勝てないっすね</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11</a:t>
            </a:fld>
            <a:endParaRPr kumimoji="1" lang="ja-JP" altLang="en-US"/>
          </a:p>
        </p:txBody>
      </p:sp>
    </p:spTree>
    <p:extLst>
      <p:ext uri="{BB962C8B-B14F-4D97-AF65-F5344CB8AC3E}">
        <p14:creationId xmlns:p14="http://schemas.microsoft.com/office/powerpoint/2010/main" val="354840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知ってる人は知ってるって大学ですね</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12</a:t>
            </a:fld>
            <a:endParaRPr kumimoji="1" lang="ja-JP" altLang="en-US"/>
          </a:p>
        </p:txBody>
      </p:sp>
    </p:spTree>
    <p:extLst>
      <p:ext uri="{BB962C8B-B14F-4D97-AF65-F5344CB8AC3E}">
        <p14:creationId xmlns:p14="http://schemas.microsoft.com/office/powerpoint/2010/main" val="142572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19</a:t>
            </a:fld>
            <a:endParaRPr kumimoji="1" lang="ja-JP" altLang="en-US"/>
          </a:p>
        </p:txBody>
      </p:sp>
    </p:spTree>
    <p:extLst>
      <p:ext uri="{BB962C8B-B14F-4D97-AF65-F5344CB8AC3E}">
        <p14:creationId xmlns:p14="http://schemas.microsoft.com/office/powerpoint/2010/main" val="3619093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進学しようか就職しようか迷ってる人もいると思う</a:t>
            </a:r>
            <a:endParaRPr kumimoji="1" lang="en-US" altLang="ja-JP" dirty="0"/>
          </a:p>
          <a:p>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21</a:t>
            </a:fld>
            <a:endParaRPr kumimoji="1" lang="ja-JP" altLang="en-US"/>
          </a:p>
        </p:txBody>
      </p:sp>
    </p:spTree>
    <p:extLst>
      <p:ext uri="{BB962C8B-B14F-4D97-AF65-F5344CB8AC3E}">
        <p14:creationId xmlns:p14="http://schemas.microsoft.com/office/powerpoint/2010/main" val="1863455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アンパンマンの話 メッセージ性強い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22</a:t>
            </a:fld>
            <a:endParaRPr kumimoji="1" lang="ja-JP" altLang="en-US"/>
          </a:p>
        </p:txBody>
      </p:sp>
    </p:spTree>
    <p:extLst>
      <p:ext uri="{BB962C8B-B14F-4D97-AF65-F5344CB8AC3E}">
        <p14:creationId xmlns:p14="http://schemas.microsoft.com/office/powerpoint/2010/main" val="1380481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もしできるなら就職したほうがいい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23</a:t>
            </a:fld>
            <a:endParaRPr kumimoji="1" lang="ja-JP" altLang="en-US"/>
          </a:p>
        </p:txBody>
      </p:sp>
    </p:spTree>
    <p:extLst>
      <p:ext uri="{BB962C8B-B14F-4D97-AF65-F5344CB8AC3E}">
        <p14:creationId xmlns:p14="http://schemas.microsoft.com/office/powerpoint/2010/main" val="1926742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専攻科から院試という選択肢もある</a:t>
            </a:r>
            <a:endParaRPr kumimoji="1" lang="en-US" altLang="ja-JP" dirty="0"/>
          </a:p>
          <a:p>
            <a:r>
              <a:rPr kumimoji="1" lang="ja-JP" altLang="en-US" dirty="0"/>
              <a:t>どんなルートをたどって目標に到達できるか考える</a:t>
            </a:r>
            <a:endParaRPr kumimoji="1" lang="en-US" altLang="ja-JP" dirty="0"/>
          </a:p>
          <a:p>
            <a:r>
              <a:rPr kumimoji="1" lang="ja-JP" altLang="en-US" dirty="0"/>
              <a:t>やりたいことが専攻科でもできるなら考えてもいいかも</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27</a:t>
            </a:fld>
            <a:endParaRPr kumimoji="1" lang="ja-JP" altLang="en-US"/>
          </a:p>
        </p:txBody>
      </p:sp>
    </p:spTree>
    <p:extLst>
      <p:ext uri="{BB962C8B-B14F-4D97-AF65-F5344CB8AC3E}">
        <p14:creationId xmlns:p14="http://schemas.microsoft.com/office/powerpoint/2010/main" val="2213475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今日はこんな感じの流れで発表していきます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a:t>
            </a:fld>
            <a:endParaRPr kumimoji="1" lang="ja-JP" altLang="en-US"/>
          </a:p>
        </p:txBody>
      </p:sp>
    </p:spTree>
    <p:extLst>
      <p:ext uri="{BB962C8B-B14F-4D97-AF65-F5344CB8AC3E}">
        <p14:creationId xmlns:p14="http://schemas.microsoft.com/office/powerpoint/2010/main" val="2577069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3</a:t>
            </a:fld>
            <a:endParaRPr kumimoji="1" lang="ja-JP" altLang="en-US"/>
          </a:p>
        </p:txBody>
      </p:sp>
    </p:spTree>
    <p:extLst>
      <p:ext uri="{BB962C8B-B14F-4D97-AF65-F5344CB8AC3E}">
        <p14:creationId xmlns:p14="http://schemas.microsoft.com/office/powerpoint/2010/main" val="3947808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編入説明会でも同じ学校の先輩でもいろいろなお話を聞けると思います。でも割とみんな言ってることは違うんですよね</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4</a:t>
            </a:fld>
            <a:endParaRPr kumimoji="1" lang="ja-JP" altLang="en-US"/>
          </a:p>
        </p:txBody>
      </p:sp>
    </p:spTree>
    <p:extLst>
      <p:ext uri="{BB962C8B-B14F-4D97-AF65-F5344CB8AC3E}">
        <p14:creationId xmlns:p14="http://schemas.microsoft.com/office/powerpoint/2010/main" val="389803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その人にとっての答えが自分の答えなんでしょうか。答えなのではなく選択肢だと思って自分は何を選択するのか決めましょう</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5</a:t>
            </a:fld>
            <a:endParaRPr kumimoji="1" lang="ja-JP" altLang="en-US"/>
          </a:p>
        </p:txBody>
      </p:sp>
    </p:spTree>
    <p:extLst>
      <p:ext uri="{BB962C8B-B14F-4D97-AF65-F5344CB8AC3E}">
        <p14:creationId xmlns:p14="http://schemas.microsoft.com/office/powerpoint/2010/main" val="420728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大学の説明に入る前に軽い自己紹介をさせていただきます。岩手県の一関高専</a:t>
            </a:r>
            <a:r>
              <a:rPr kumimoji="1" lang="en-US" altLang="ja-JP" dirty="0"/>
              <a:t>5</a:t>
            </a:r>
            <a:r>
              <a:rPr kumimoji="1" lang="ja-JP" altLang="en-US" dirty="0"/>
              <a:t>年の浜崎拓海です。今年度電通大</a:t>
            </a:r>
            <a:r>
              <a:rPr kumimoji="1" lang="en-US" altLang="ja-JP" dirty="0"/>
              <a:t>Ⅰ</a:t>
            </a:r>
            <a:r>
              <a:rPr kumimoji="1" lang="ja-JP" altLang="en-US" dirty="0"/>
              <a:t>類に推薦入試に合格しました。</a:t>
            </a:r>
            <a:br>
              <a:rPr kumimoji="1" lang="en-US" altLang="ja-JP" dirty="0"/>
            </a:br>
            <a:r>
              <a:rPr kumimoji="1" lang="ja-JP" altLang="en-US" dirty="0"/>
              <a:t>席次も</a:t>
            </a:r>
            <a:r>
              <a:rPr kumimoji="1" lang="en-US" altLang="ja-JP" dirty="0"/>
              <a:t>TOEIC</a:t>
            </a:r>
            <a:r>
              <a:rPr kumimoji="1" lang="ja-JP" altLang="en-US" dirty="0"/>
              <a:t>も大したことないです。よく受かったなぁとか今でも思ってます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7</a:t>
            </a:fld>
            <a:endParaRPr kumimoji="1" lang="ja-JP" altLang="en-US"/>
          </a:p>
        </p:txBody>
      </p:sp>
    </p:spTree>
    <p:extLst>
      <p:ext uri="{BB962C8B-B14F-4D97-AF65-F5344CB8AC3E}">
        <p14:creationId xmlns:p14="http://schemas.microsoft.com/office/powerpoint/2010/main" val="428721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課外活動としてこんなかんじのことをやってました。</a:t>
            </a:r>
            <a:r>
              <a:rPr kumimoji="1" lang="en-US" altLang="ja-JP" dirty="0"/>
              <a:t>4</a:t>
            </a:r>
            <a:r>
              <a:rPr kumimoji="1" lang="ja-JP" altLang="en-US" dirty="0"/>
              <a:t>年生になって部活も落ち着いて高専生っぽいこと始めたいなぁと思って始めました。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8</a:t>
            </a:fld>
            <a:endParaRPr kumimoji="1" lang="ja-JP" altLang="en-US"/>
          </a:p>
        </p:txBody>
      </p:sp>
    </p:spTree>
    <p:extLst>
      <p:ext uri="{BB962C8B-B14F-4D97-AF65-F5344CB8AC3E}">
        <p14:creationId xmlns:p14="http://schemas.microsoft.com/office/powerpoint/2010/main" val="13882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ここからが一番気になっていると思うので</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9</a:t>
            </a:fld>
            <a:endParaRPr kumimoji="1" lang="ja-JP" altLang="en-US"/>
          </a:p>
        </p:txBody>
      </p:sp>
    </p:spTree>
    <p:extLst>
      <p:ext uri="{BB962C8B-B14F-4D97-AF65-F5344CB8AC3E}">
        <p14:creationId xmlns:p14="http://schemas.microsoft.com/office/powerpoint/2010/main" val="2423502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電通大の軽い説明を</a:t>
            </a:r>
            <a:r>
              <a:rPr kumimoji="1" lang="en-US" altLang="ja-JP" dirty="0"/>
              <a:t>…()</a:t>
            </a:r>
          </a:p>
          <a:p>
            <a:r>
              <a:rPr kumimoji="1" lang="ja-JP" altLang="en-US" dirty="0"/>
              <a:t>案外狭くて落ち着いた雰囲気</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10</a:t>
            </a:fld>
            <a:endParaRPr kumimoji="1" lang="ja-JP" altLang="en-US"/>
          </a:p>
        </p:txBody>
      </p:sp>
    </p:spTree>
    <p:extLst>
      <p:ext uri="{BB962C8B-B14F-4D97-AF65-F5344CB8AC3E}">
        <p14:creationId xmlns:p14="http://schemas.microsoft.com/office/powerpoint/2010/main" val="543054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1F95BF-263D-4F5B-8BB8-1635CE57AB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07B6F71-6F0C-4E46-958D-E3AA9F0EED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D8B41C1-C99B-4E4A-9EFE-AE3A10DBA493}"/>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5" name="フッター プレースホルダー 4">
            <a:extLst>
              <a:ext uri="{FF2B5EF4-FFF2-40B4-BE49-F238E27FC236}">
                <a16:creationId xmlns:a16="http://schemas.microsoft.com/office/drawing/2014/main" id="{78366DC9-B274-4C65-8EA7-8DA9659D5C9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516F65-3D04-4C6D-BC0A-3B83A5EA236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971087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48363-1CCD-432B-A719-37C9044E321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4723AF-875E-4F2D-8D34-D5B664290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0DA9FD-B428-4F90-80BE-5047ACD49B0E}"/>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5" name="フッター プレースホルダー 4">
            <a:extLst>
              <a:ext uri="{FF2B5EF4-FFF2-40B4-BE49-F238E27FC236}">
                <a16:creationId xmlns:a16="http://schemas.microsoft.com/office/drawing/2014/main" id="{CC7D8CB2-A529-46D4-8635-E58E82E438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304091-15EA-4C14-8057-ADC228DA0C09}"/>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68336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BAEFFCF-08FB-4639-A80A-B975F5D27C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741714-D9EC-45E1-BF97-8B40EFA36A8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27FBAEF-E03A-4711-A4BA-F8529E5D6D70}"/>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5" name="フッター プレースホルダー 4">
            <a:extLst>
              <a:ext uri="{FF2B5EF4-FFF2-40B4-BE49-F238E27FC236}">
                <a16:creationId xmlns:a16="http://schemas.microsoft.com/office/drawing/2014/main" id="{C0502958-77C0-408C-B33D-5477243AA2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91365B-9CBF-46F4-AA3F-186875ABE11A}"/>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21661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0C50E-FD5A-4EA2-B72B-C17199642D6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9B71B42-71FB-4625-AC87-A6BDDA52DF5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03A8DF-672F-4ECF-81D0-C2427E3DE382}"/>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5" name="フッター プレースホルダー 4">
            <a:extLst>
              <a:ext uri="{FF2B5EF4-FFF2-40B4-BE49-F238E27FC236}">
                <a16:creationId xmlns:a16="http://schemas.microsoft.com/office/drawing/2014/main" id="{B41FF64F-7499-4407-A4B4-14677B287B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2B45F3-5ACF-40BD-A83C-6D78E7F7A6FB}"/>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50158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666DB-1233-4124-A92D-99E0441F342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174A4A-7C6C-4A8E-BCFC-B21757A61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D234183-B86D-4516-922B-DC772A4A9BC8}"/>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5" name="フッター プレースホルダー 4">
            <a:extLst>
              <a:ext uri="{FF2B5EF4-FFF2-40B4-BE49-F238E27FC236}">
                <a16:creationId xmlns:a16="http://schemas.microsoft.com/office/drawing/2014/main" id="{F6AAF6F9-AE77-4205-8255-DB3B2CC340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2690AD6-2C21-4840-A0B4-759EB490E940}"/>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14691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97F39-64CF-46AC-A9B6-67ABB16BEDF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34E795-C2B2-4829-A1AD-84E804CD52C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57A2B0F-F4DD-41CD-B3E3-3F7184F6BB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FC83986-A682-4179-8DCA-01F78530713F}"/>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6" name="フッター プレースホルダー 5">
            <a:extLst>
              <a:ext uri="{FF2B5EF4-FFF2-40B4-BE49-F238E27FC236}">
                <a16:creationId xmlns:a16="http://schemas.microsoft.com/office/drawing/2014/main" id="{0EDEC36B-10BA-4EAA-B8F4-D6DB0C371A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73DBBA-F357-4F04-99C8-0E88DEF6C42D}"/>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146545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8A783-05B1-46B5-A70E-9889D835AB6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20225F9-5B29-4B32-A4DC-9786643B3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D7DB88-696E-4F87-8E93-0474A02738D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3F20C2F-8EB6-408D-9ADC-1421029FE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B156CB8-C6EE-4240-BFF5-FA282602DF1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011D81C-739B-4843-8FF6-BD7FCC0E0B19}"/>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8" name="フッター プレースホルダー 7">
            <a:extLst>
              <a:ext uri="{FF2B5EF4-FFF2-40B4-BE49-F238E27FC236}">
                <a16:creationId xmlns:a16="http://schemas.microsoft.com/office/drawing/2014/main" id="{D7DE358B-36DD-485B-9A13-630FBBB86B6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FE4242-1327-4151-A83B-1FBBCB682738}"/>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93986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6FE1C-1760-459B-961A-93B7C91FC0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8CED3CF-7319-4273-940B-F8E22755C958}"/>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4" name="フッター プレースホルダー 3">
            <a:extLst>
              <a:ext uri="{FF2B5EF4-FFF2-40B4-BE49-F238E27FC236}">
                <a16:creationId xmlns:a16="http://schemas.microsoft.com/office/drawing/2014/main" id="{6B04FA0A-1393-4A30-B151-B057817E7E6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4EB0E7-AC97-4F69-A781-6C401700438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55526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D4BE290-8B5D-4E04-83D0-AA2E2D068307}"/>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3" name="フッター プレースホルダー 2">
            <a:extLst>
              <a:ext uri="{FF2B5EF4-FFF2-40B4-BE49-F238E27FC236}">
                <a16:creationId xmlns:a16="http://schemas.microsoft.com/office/drawing/2014/main" id="{F4E641DB-AD63-43BD-B7FD-750C099C39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B996C3-72F6-4F26-AEF6-5EB48B93564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446039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804BA-5BAD-4ABF-A99E-CBE40153F1C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B71699-BC0B-472A-8951-2B3564BBD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3D69679-7E94-455F-B4DE-81CB45AE6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D07FB59-7098-4576-9836-E278B9D75766}"/>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6" name="フッター プレースホルダー 5">
            <a:extLst>
              <a:ext uri="{FF2B5EF4-FFF2-40B4-BE49-F238E27FC236}">
                <a16:creationId xmlns:a16="http://schemas.microsoft.com/office/drawing/2014/main" id="{42A21728-E36C-4C59-867A-B7214270964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AFABA3-E098-4739-8C8F-23CF63ED3811}"/>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605207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D5EFE-8750-4A86-94F6-E0A708E342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AD3B536-4410-47E8-A85F-85F711BB5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D832F46-15D3-47BD-8960-B36EA1268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777EF9-8F64-49B3-9465-5ECC3582C927}"/>
              </a:ext>
            </a:extLst>
          </p:cNvPr>
          <p:cNvSpPr>
            <a:spLocks noGrp="1"/>
          </p:cNvSpPr>
          <p:nvPr>
            <p:ph type="dt" sz="half" idx="10"/>
          </p:nvPr>
        </p:nvSpPr>
        <p:spPr/>
        <p:txBody>
          <a:bodyPr/>
          <a:lstStyle/>
          <a:p>
            <a:fld id="{708894B1-CD4E-421D-B1B5-0DFD2F3B3F5A}" type="datetimeFigureOut">
              <a:rPr kumimoji="1" lang="ja-JP" altLang="en-US" smtClean="0"/>
              <a:t>2020/2/16</a:t>
            </a:fld>
            <a:endParaRPr kumimoji="1" lang="ja-JP" altLang="en-US"/>
          </a:p>
        </p:txBody>
      </p:sp>
      <p:sp>
        <p:nvSpPr>
          <p:cNvPr id="6" name="フッター プレースホルダー 5">
            <a:extLst>
              <a:ext uri="{FF2B5EF4-FFF2-40B4-BE49-F238E27FC236}">
                <a16:creationId xmlns:a16="http://schemas.microsoft.com/office/drawing/2014/main" id="{35116159-91E4-4A2C-A0B3-1345AFEEA56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7EB3DB-C2A1-43BD-95F9-329B59049E27}"/>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216966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021BA26-EADA-4324-B426-76C5CD69B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D51E4-6544-418F-A255-8716EE137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C86D8F-1CAE-447D-97EF-15F2C99C9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894B1-CD4E-421D-B1B5-0DFD2F3B3F5A}" type="datetimeFigureOut">
              <a:rPr kumimoji="1" lang="ja-JP" altLang="en-US" smtClean="0"/>
              <a:t>2020/2/16</a:t>
            </a:fld>
            <a:endParaRPr kumimoji="1" lang="ja-JP" altLang="en-US"/>
          </a:p>
        </p:txBody>
      </p:sp>
      <p:sp>
        <p:nvSpPr>
          <p:cNvPr id="5" name="フッター プレースホルダー 4">
            <a:extLst>
              <a:ext uri="{FF2B5EF4-FFF2-40B4-BE49-F238E27FC236}">
                <a16:creationId xmlns:a16="http://schemas.microsoft.com/office/drawing/2014/main" id="{87E5C701-F391-4A41-9336-02517BC5A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36FCDC-0293-4E6F-9957-D970570DA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148566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jpeg"/></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8D75D30-E3D9-4A50-9F6C-4D917BA53FE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129" b="2287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3FDA63E0-9CF3-444A-9D31-010C3D23AC20}"/>
              </a:ext>
            </a:extLst>
          </p:cNvPr>
          <p:cNvSpPr>
            <a:spLocks noGrp="1"/>
          </p:cNvSpPr>
          <p:nvPr>
            <p:ph type="ctrTitle"/>
          </p:nvPr>
        </p:nvSpPr>
        <p:spPr>
          <a:xfrm>
            <a:off x="1524000" y="1122362"/>
            <a:ext cx="9144000" cy="2900518"/>
          </a:xfrm>
        </p:spPr>
        <p:txBody>
          <a:bodyPr>
            <a:normAutofit/>
          </a:bodyPr>
          <a:lstStyle/>
          <a:p>
            <a:r>
              <a:rPr kumimoji="1" lang="ja-JP" altLang="ja-JP" sz="7200" dirty="0">
                <a:solidFill>
                  <a:srgbClr val="FFFFFF"/>
                </a:solidFill>
                <a:latin typeface="メイリオ" panose="020B0604030504040204" pitchFamily="50" charset="-128"/>
                <a:ea typeface="メイリオ" panose="020B0604030504040204" pitchFamily="50" charset="-128"/>
              </a:rPr>
              <a:t>電気通信大学</a:t>
            </a:r>
            <a:br>
              <a:rPr kumimoji="1" lang="ja-JP" altLang="ja-JP" sz="7200" dirty="0">
                <a:solidFill>
                  <a:srgbClr val="FFFFFF"/>
                </a:solidFill>
                <a:latin typeface="メイリオ" panose="020B0604030504040204" pitchFamily="50" charset="-128"/>
                <a:ea typeface="メイリオ" panose="020B0604030504040204" pitchFamily="50" charset="-128"/>
              </a:rPr>
            </a:br>
            <a:r>
              <a:rPr kumimoji="1" lang="ja-JP" altLang="ja-JP" sz="7200" dirty="0">
                <a:solidFill>
                  <a:srgbClr val="FFFFFF"/>
                </a:solidFill>
                <a:latin typeface="メイリオ" panose="020B0604030504040204" pitchFamily="50" charset="-128"/>
                <a:ea typeface="メイリオ" panose="020B0604030504040204" pitchFamily="50" charset="-128"/>
              </a:rPr>
              <a:t>編入説明会</a:t>
            </a:r>
          </a:p>
        </p:txBody>
      </p:sp>
      <p:sp>
        <p:nvSpPr>
          <p:cNvPr id="3" name="字幕 2">
            <a:extLst>
              <a:ext uri="{FF2B5EF4-FFF2-40B4-BE49-F238E27FC236}">
                <a16:creationId xmlns:a16="http://schemas.microsoft.com/office/drawing/2014/main" id="{075DB00C-0EC2-4CC7-B524-85BE6661018F}"/>
              </a:ext>
            </a:extLst>
          </p:cNvPr>
          <p:cNvSpPr>
            <a:spLocks noGrp="1"/>
          </p:cNvSpPr>
          <p:nvPr>
            <p:ph type="subTitle" idx="1"/>
          </p:nvPr>
        </p:nvSpPr>
        <p:spPr>
          <a:xfrm>
            <a:off x="1524000" y="4159404"/>
            <a:ext cx="9144000" cy="1098395"/>
          </a:xfrm>
        </p:spPr>
        <p:txBody>
          <a:bodyPr>
            <a:normAutofit/>
          </a:bodyPr>
          <a:lstStyle/>
          <a:p>
            <a:r>
              <a:rPr kumimoji="1" lang="ja-JP" altLang="ja-JP" sz="2800" dirty="0">
                <a:solidFill>
                  <a:srgbClr val="FFFFFF"/>
                </a:solidFill>
                <a:latin typeface="メイリオ" panose="020B0604030504040204" pitchFamily="50" charset="-128"/>
                <a:ea typeface="メイリオ" panose="020B0604030504040204" pitchFamily="50" charset="-128"/>
              </a:rPr>
              <a:t>一関高専 浜崎 拓海</a:t>
            </a:r>
          </a:p>
        </p:txBody>
      </p:sp>
    </p:spTree>
    <p:extLst>
      <p:ext uri="{BB962C8B-B14F-4D97-AF65-F5344CB8AC3E}">
        <p14:creationId xmlns:p14="http://schemas.microsoft.com/office/powerpoint/2010/main" val="3396964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3EE496D-1AB3-42BC-BB06-71C451C4AEAF}"/>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C664BE5E-DC38-4027-99E8-0B1EB0202FFD}"/>
              </a:ext>
            </a:extLst>
          </p:cNvPr>
          <p:cNvSpPr>
            <a:spLocks noGrp="1"/>
          </p:cNvSpPr>
          <p:nvPr>
            <p:ph idx="1"/>
          </p:nvPr>
        </p:nvSpPr>
        <p:spPr>
          <a:xfrm>
            <a:off x="1219986" y="1762346"/>
            <a:ext cx="10515600" cy="2175669"/>
          </a:xfrm>
        </p:spPr>
        <p:txBody>
          <a:bodyPr>
            <a:normAutofit/>
          </a:bodyPr>
          <a:lstStyle/>
          <a:p>
            <a:r>
              <a:rPr kumimoji="1" lang="ja-JP" altLang="en-US" sz="3600" dirty="0">
                <a:latin typeface="+mj-ea"/>
                <a:ea typeface="+mj-ea"/>
              </a:rPr>
              <a:t>東京都調布市にある理系単科大学</a:t>
            </a:r>
            <a:endParaRPr kumimoji="1" lang="en-US" altLang="ja-JP" sz="3600" dirty="0">
              <a:latin typeface="+mj-ea"/>
              <a:ea typeface="+mj-ea"/>
            </a:endParaRPr>
          </a:p>
          <a:p>
            <a:r>
              <a:rPr lang="ja-JP" altLang="en-US" sz="3600" dirty="0">
                <a:latin typeface="+mj-ea"/>
                <a:ea typeface="+mj-ea"/>
              </a:rPr>
              <a:t>国立大学で唯一名前に都市名が付かない</a:t>
            </a:r>
            <a:endParaRPr lang="en-US" altLang="ja-JP" sz="3600" dirty="0">
              <a:latin typeface="+mj-ea"/>
              <a:ea typeface="+mj-ea"/>
            </a:endParaRPr>
          </a:p>
          <a:p>
            <a:r>
              <a:rPr kumimoji="1" lang="ja-JP" altLang="en-US" sz="3600" dirty="0">
                <a:latin typeface="+mj-ea"/>
                <a:ea typeface="+mj-ea"/>
              </a:rPr>
              <a:t>新宿から京王線で約</a:t>
            </a:r>
            <a:r>
              <a:rPr kumimoji="1" lang="en-US" altLang="ja-JP" sz="3600" dirty="0">
                <a:latin typeface="+mj-ea"/>
                <a:ea typeface="+mj-ea"/>
              </a:rPr>
              <a:t>20</a:t>
            </a:r>
            <a:r>
              <a:rPr kumimoji="1" lang="ja-JP" altLang="en-US" sz="3600" dirty="0">
                <a:latin typeface="+mj-ea"/>
                <a:ea typeface="+mj-ea"/>
              </a:rPr>
              <a:t>分と立地が良い</a:t>
            </a:r>
          </a:p>
        </p:txBody>
      </p:sp>
      <p:sp>
        <p:nvSpPr>
          <p:cNvPr id="10" name="正方形/長方形 9">
            <a:extLst>
              <a:ext uri="{FF2B5EF4-FFF2-40B4-BE49-F238E27FC236}">
                <a16:creationId xmlns:a16="http://schemas.microsoft.com/office/drawing/2014/main" id="{D63B60F4-97EA-4328-B69C-EA5A1F8C3E60}"/>
              </a:ext>
            </a:extLst>
          </p:cNvPr>
          <p:cNvSpPr/>
          <p:nvPr/>
        </p:nvSpPr>
        <p:spPr>
          <a:xfrm>
            <a:off x="1" y="-31389"/>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561F34AE-3B03-4BA7-BE59-BA204C26FC09}"/>
              </a:ext>
            </a:extLst>
          </p:cNvPr>
          <p:cNvSpPr>
            <a:spLocks noGrp="1"/>
          </p:cNvSpPr>
          <p:nvPr>
            <p:ph type="title"/>
          </p:nvPr>
        </p:nvSpPr>
        <p:spPr>
          <a:xfrm>
            <a:off x="402166" y="-31390"/>
            <a:ext cx="4417482" cy="1325563"/>
          </a:xfrm>
        </p:spPr>
        <p:txBody>
          <a:bodyPr/>
          <a:lstStyle/>
          <a:p>
            <a:pPr>
              <a:spcBef>
                <a:spcPts val="1200"/>
              </a:spcBef>
              <a:spcAft>
                <a:spcPts val="1200"/>
              </a:spcAft>
            </a:pPr>
            <a:r>
              <a:rPr kumimoji="1" lang="ja-JP" altLang="en-US" b="1" dirty="0">
                <a:solidFill>
                  <a:schemeClr val="bg1"/>
                </a:solidFill>
                <a:latin typeface="+mj-ea"/>
              </a:rPr>
              <a:t>大学概要 ① </a:t>
            </a:r>
          </a:p>
        </p:txBody>
      </p:sp>
      <p:pic>
        <p:nvPicPr>
          <p:cNvPr id="12" name="図 11">
            <a:extLst>
              <a:ext uri="{FF2B5EF4-FFF2-40B4-BE49-F238E27FC236}">
                <a16:creationId xmlns:a16="http://schemas.microsoft.com/office/drawing/2014/main" id="{5FC3484D-87CF-4AC9-825A-D96120A70196}"/>
              </a:ext>
            </a:extLst>
          </p:cNvPr>
          <p:cNvPicPr>
            <a:picLocks noChangeAspect="1"/>
          </p:cNvPicPr>
          <p:nvPr/>
        </p:nvPicPr>
        <p:blipFill>
          <a:blip r:embed="rId3"/>
          <a:stretch>
            <a:fillRect/>
          </a:stretch>
        </p:blipFill>
        <p:spPr>
          <a:xfrm>
            <a:off x="5735178" y="3629384"/>
            <a:ext cx="4218540" cy="2372929"/>
          </a:xfrm>
          <a:prstGeom prst="roundRect">
            <a:avLst>
              <a:gd name="adj" fmla="val 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3" name="コンテンツ プレースホルダー 3">
            <a:extLst>
              <a:ext uri="{FF2B5EF4-FFF2-40B4-BE49-F238E27FC236}">
                <a16:creationId xmlns:a16="http://schemas.microsoft.com/office/drawing/2014/main" id="{01F5A119-4D7B-47BB-8D05-64F43AAFA8FA}"/>
              </a:ext>
            </a:extLst>
          </p:cNvPr>
          <p:cNvPicPr>
            <a:picLocks noChangeAspect="1"/>
          </p:cNvPicPr>
          <p:nvPr/>
        </p:nvPicPr>
        <p:blipFill>
          <a:blip r:embed="rId4"/>
          <a:stretch>
            <a:fillRect/>
          </a:stretch>
        </p:blipFill>
        <p:spPr>
          <a:xfrm>
            <a:off x="2955496" y="4506463"/>
            <a:ext cx="2299999" cy="135693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4" name="図 13">
            <a:extLst>
              <a:ext uri="{FF2B5EF4-FFF2-40B4-BE49-F238E27FC236}">
                <a16:creationId xmlns:a16="http://schemas.microsoft.com/office/drawing/2014/main" id="{493A3127-2400-4C69-AE6E-554FA95C210D}"/>
              </a:ext>
            </a:extLst>
          </p:cNvPr>
          <p:cNvPicPr>
            <a:picLocks noChangeAspect="1"/>
          </p:cNvPicPr>
          <p:nvPr/>
        </p:nvPicPr>
        <p:blipFill rotWithShape="1">
          <a:blip r:embed="rId5"/>
          <a:srcRect t="5217" b="11690"/>
          <a:stretch/>
        </p:blipFill>
        <p:spPr>
          <a:xfrm>
            <a:off x="1219985" y="3948058"/>
            <a:ext cx="1600906" cy="209019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5" name="テキスト ボックス 14">
            <a:extLst>
              <a:ext uri="{FF2B5EF4-FFF2-40B4-BE49-F238E27FC236}">
                <a16:creationId xmlns:a16="http://schemas.microsoft.com/office/drawing/2014/main" id="{06B12DC1-A212-43C5-B16E-B5C120BA86AA}"/>
              </a:ext>
            </a:extLst>
          </p:cNvPr>
          <p:cNvSpPr txBox="1"/>
          <p:nvPr/>
        </p:nvSpPr>
        <p:spPr>
          <a:xfrm>
            <a:off x="2041525" y="6179620"/>
            <a:ext cx="2236510" cy="584775"/>
          </a:xfrm>
          <a:prstGeom prst="rect">
            <a:avLst/>
          </a:prstGeom>
          <a:noFill/>
        </p:spPr>
        <p:txBody>
          <a:bodyPr wrap="none" rtlCol="0">
            <a:spAutoFit/>
          </a:bodyPr>
          <a:lstStyle/>
          <a:p>
            <a:r>
              <a:rPr kumimoji="1" lang="ja-JP" altLang="en-US" sz="3200" dirty="0">
                <a:latin typeface="+mj-ea"/>
                <a:ea typeface="+mj-ea"/>
              </a:rPr>
              <a:t>大学の様子</a:t>
            </a:r>
          </a:p>
        </p:txBody>
      </p:sp>
      <p:sp>
        <p:nvSpPr>
          <p:cNvPr id="16" name="テキスト ボックス 15">
            <a:extLst>
              <a:ext uri="{FF2B5EF4-FFF2-40B4-BE49-F238E27FC236}">
                <a16:creationId xmlns:a16="http://schemas.microsoft.com/office/drawing/2014/main" id="{77FEC185-4901-4B8F-97D2-D1D3561AFB3D}"/>
              </a:ext>
            </a:extLst>
          </p:cNvPr>
          <p:cNvSpPr txBox="1"/>
          <p:nvPr/>
        </p:nvSpPr>
        <p:spPr>
          <a:xfrm>
            <a:off x="6096000" y="6179620"/>
            <a:ext cx="3877985" cy="584775"/>
          </a:xfrm>
          <a:prstGeom prst="rect">
            <a:avLst/>
          </a:prstGeom>
          <a:noFill/>
        </p:spPr>
        <p:txBody>
          <a:bodyPr wrap="none" rtlCol="0">
            <a:spAutoFit/>
          </a:bodyPr>
          <a:lstStyle/>
          <a:p>
            <a:r>
              <a:rPr kumimoji="1" lang="ja-JP" altLang="en-US" sz="3200" dirty="0">
                <a:latin typeface="+mj-ea"/>
                <a:ea typeface="+mj-ea"/>
              </a:rPr>
              <a:t>調布駅（最寄り駅）</a:t>
            </a:r>
          </a:p>
        </p:txBody>
      </p:sp>
    </p:spTree>
    <p:extLst>
      <p:ext uri="{BB962C8B-B14F-4D97-AF65-F5344CB8AC3E}">
        <p14:creationId xmlns:p14="http://schemas.microsoft.com/office/powerpoint/2010/main" val="196280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تصویر">
            <a:extLst>
              <a:ext uri="{FF2B5EF4-FFF2-40B4-BE49-F238E27FC236}">
                <a16:creationId xmlns:a16="http://schemas.microsoft.com/office/drawing/2014/main" id="{47106DAD-BEBC-4E45-A853-79ACDB18D1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294" y="1669083"/>
            <a:ext cx="4665506" cy="5188918"/>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2639E041-B5A4-461B-9751-575A56C34A54}"/>
              </a:ext>
            </a:extLst>
          </p:cNvPr>
          <p:cNvPicPr>
            <a:picLocks noChangeAspect="1"/>
          </p:cNvPicPr>
          <p:nvPr/>
        </p:nvPicPr>
        <p:blipFill>
          <a:blip r:embed="rId4"/>
          <a:stretch>
            <a:fillRect/>
          </a:stretch>
        </p:blipFill>
        <p:spPr>
          <a:xfrm>
            <a:off x="626906" y="1360162"/>
            <a:ext cx="5820389" cy="5478542"/>
          </a:xfrm>
          <a:prstGeom prst="rect">
            <a:avLst/>
          </a:prstGeom>
        </p:spPr>
      </p:pic>
      <p:sp>
        <p:nvSpPr>
          <p:cNvPr id="4" name="正方形/長方形 3">
            <a:extLst>
              <a:ext uri="{FF2B5EF4-FFF2-40B4-BE49-F238E27FC236}">
                <a16:creationId xmlns:a16="http://schemas.microsoft.com/office/drawing/2014/main" id="{BB8A05CF-AC4C-46F8-B4F9-8976160D2352}"/>
              </a:ext>
            </a:extLst>
          </p:cNvPr>
          <p:cNvSpPr/>
          <p:nvPr/>
        </p:nvSpPr>
        <p:spPr>
          <a:xfrm>
            <a:off x="1470581" y="3506770"/>
            <a:ext cx="1762812" cy="19796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1154BB4-2B4A-4590-9822-718241D7AEF2}"/>
              </a:ext>
            </a:extLst>
          </p:cNvPr>
          <p:cNvSpPr/>
          <p:nvPr/>
        </p:nvSpPr>
        <p:spPr>
          <a:xfrm>
            <a:off x="8143148" y="3063711"/>
            <a:ext cx="1839798" cy="44305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Tree>
    <p:extLst>
      <p:ext uri="{BB962C8B-B14F-4D97-AF65-F5344CB8AC3E}">
        <p14:creationId xmlns:p14="http://schemas.microsoft.com/office/powerpoint/2010/main" val="131948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
        <p:nvSpPr>
          <p:cNvPr id="2" name="正方形/長方形 1">
            <a:extLst>
              <a:ext uri="{FF2B5EF4-FFF2-40B4-BE49-F238E27FC236}">
                <a16:creationId xmlns:a16="http://schemas.microsoft.com/office/drawing/2014/main" id="{D8CC96F2-A72F-4715-BC89-DF63C4B4B6DA}"/>
              </a:ext>
            </a:extLst>
          </p:cNvPr>
          <p:cNvSpPr/>
          <p:nvPr/>
        </p:nvSpPr>
        <p:spPr>
          <a:xfrm>
            <a:off x="0" y="1293718"/>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8523E0C-7ADB-42AE-BA0D-660E4F07A9C2}"/>
              </a:ext>
            </a:extLst>
          </p:cNvPr>
          <p:cNvSpPr/>
          <p:nvPr/>
        </p:nvSpPr>
        <p:spPr>
          <a:xfrm>
            <a:off x="-1" y="4079339"/>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2A1D4E6-AC70-4F26-AF89-5E11B387E5C0}"/>
              </a:ext>
            </a:extLst>
          </p:cNvPr>
          <p:cNvSpPr/>
          <p:nvPr/>
        </p:nvSpPr>
        <p:spPr>
          <a:xfrm>
            <a:off x="6096000" y="4072379"/>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994E71C-F24B-475B-960E-1212BAA4E939}"/>
              </a:ext>
            </a:extLst>
          </p:cNvPr>
          <p:cNvSpPr/>
          <p:nvPr/>
        </p:nvSpPr>
        <p:spPr>
          <a:xfrm>
            <a:off x="6095999" y="1286758"/>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画像">
            <a:extLst>
              <a:ext uri="{FF2B5EF4-FFF2-40B4-BE49-F238E27FC236}">
                <a16:creationId xmlns:a16="http://schemas.microsoft.com/office/drawing/2014/main" id="{CA278B84-148D-4A2E-867F-2BE785FFC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270617"/>
            <a:ext cx="6096000"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
            <a:extLst>
              <a:ext uri="{FF2B5EF4-FFF2-40B4-BE49-F238E27FC236}">
                <a16:creationId xmlns:a16="http://schemas.microsoft.com/office/drawing/2014/main" id="{D1FDEFCB-6D65-43EF-B7B6-3C1A84B80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809" y="1261558"/>
            <a:ext cx="6096793"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画像">
            <a:extLst>
              <a:ext uri="{FF2B5EF4-FFF2-40B4-BE49-F238E27FC236}">
                <a16:creationId xmlns:a16="http://schemas.microsoft.com/office/drawing/2014/main" id="{DFE1961D-9753-457D-A375-116EC369F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79339"/>
            <a:ext cx="6096000" cy="27786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画像">
            <a:extLst>
              <a:ext uri="{FF2B5EF4-FFF2-40B4-BE49-F238E27FC236}">
                <a16:creationId xmlns:a16="http://schemas.microsoft.com/office/drawing/2014/main" id="{690F0476-B88A-4689-9143-7A72B92418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049812"/>
            <a:ext cx="609600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2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uec.ac.jp/education/undergraduate/images_rwd/pct_index03.jpg">
            <a:extLst>
              <a:ext uri="{FF2B5EF4-FFF2-40B4-BE49-F238E27FC236}">
                <a16:creationId xmlns:a16="http://schemas.microsoft.com/office/drawing/2014/main" id="{DA4E0AFF-1633-474E-822A-9FB92C50EB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1260" y="480060"/>
            <a:ext cx="6023728" cy="5897880"/>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3A0FA7C0-1956-4EDF-990B-3C8F150464E0}"/>
              </a:ext>
            </a:extLst>
          </p:cNvPr>
          <p:cNvSpPr/>
          <p:nvPr/>
        </p:nvSpPr>
        <p:spPr>
          <a:xfrm>
            <a:off x="3713733" y="3923818"/>
            <a:ext cx="1986652" cy="694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92B2B62-0DD2-48D9-824F-20B74E57A098}"/>
              </a:ext>
            </a:extLst>
          </p:cNvPr>
          <p:cNvSpPr txBox="1"/>
          <p:nvPr/>
        </p:nvSpPr>
        <p:spPr>
          <a:xfrm>
            <a:off x="1005256" y="3923818"/>
            <a:ext cx="2708476" cy="954107"/>
          </a:xfrm>
          <a:prstGeom prst="rect">
            <a:avLst/>
          </a:prstGeom>
          <a:noFill/>
        </p:spPr>
        <p:txBody>
          <a:bodyPr wrap="square" rtlCol="0">
            <a:spAutoFit/>
          </a:bodyPr>
          <a:lstStyle/>
          <a:p>
            <a:r>
              <a:rPr kumimoji="1" lang="ja-JP" altLang="en-US" sz="2800" dirty="0">
                <a:latin typeface="+mn-ea"/>
              </a:rPr>
              <a:t>このタイミングで編入</a:t>
            </a:r>
          </a:p>
        </p:txBody>
      </p:sp>
      <p:sp>
        <p:nvSpPr>
          <p:cNvPr id="6" name="テキスト ボックス 5">
            <a:extLst>
              <a:ext uri="{FF2B5EF4-FFF2-40B4-BE49-F238E27FC236}">
                <a16:creationId xmlns:a16="http://schemas.microsoft.com/office/drawing/2014/main" id="{1CFDF706-9A76-4841-AD6C-AD2128EC1A02}"/>
              </a:ext>
            </a:extLst>
          </p:cNvPr>
          <p:cNvSpPr txBox="1"/>
          <p:nvPr/>
        </p:nvSpPr>
        <p:spPr>
          <a:xfrm>
            <a:off x="1005256" y="5150879"/>
            <a:ext cx="4208992" cy="954107"/>
          </a:xfrm>
          <a:prstGeom prst="rect">
            <a:avLst/>
          </a:prstGeom>
          <a:noFill/>
        </p:spPr>
        <p:txBody>
          <a:bodyPr wrap="square" rtlCol="0">
            <a:spAutoFit/>
          </a:bodyPr>
          <a:lstStyle/>
          <a:p>
            <a:r>
              <a:rPr kumimoji="1" lang="ja-JP" altLang="en-US" sz="2800" dirty="0">
                <a:latin typeface="+mn-ea"/>
              </a:rPr>
              <a:t>編入生は</a:t>
            </a:r>
            <a:r>
              <a:rPr kumimoji="1" lang="ja-JP" altLang="en-US" sz="2800" dirty="0">
                <a:solidFill>
                  <a:srgbClr val="FF5126"/>
                </a:solidFill>
                <a:latin typeface="+mn-ea"/>
              </a:rPr>
              <a:t>プログラムまで決まった状態</a:t>
            </a:r>
            <a:r>
              <a:rPr kumimoji="1" lang="ja-JP" altLang="en-US" sz="2800" dirty="0">
                <a:latin typeface="+mn-ea"/>
              </a:rPr>
              <a:t>で編入する</a:t>
            </a:r>
          </a:p>
        </p:txBody>
      </p:sp>
      <p:sp>
        <p:nvSpPr>
          <p:cNvPr id="8" name="テキスト ボックス 7">
            <a:extLst>
              <a:ext uri="{FF2B5EF4-FFF2-40B4-BE49-F238E27FC236}">
                <a16:creationId xmlns:a16="http://schemas.microsoft.com/office/drawing/2014/main" id="{9488B24E-8D43-441F-8AF5-EDA7E6EA7577}"/>
              </a:ext>
            </a:extLst>
          </p:cNvPr>
          <p:cNvSpPr txBox="1"/>
          <p:nvPr/>
        </p:nvSpPr>
        <p:spPr>
          <a:xfrm>
            <a:off x="1005257" y="1078555"/>
            <a:ext cx="4208991" cy="2246769"/>
          </a:xfrm>
          <a:prstGeom prst="rect">
            <a:avLst/>
          </a:prstGeom>
          <a:noFill/>
        </p:spPr>
        <p:txBody>
          <a:bodyPr wrap="square" rtlCol="0">
            <a:spAutoFit/>
          </a:bodyPr>
          <a:lstStyle/>
          <a:p>
            <a:r>
              <a:rPr lang="ja-JP" altLang="en-US" sz="2800" dirty="0"/>
              <a:t>専門分野の内容によって</a:t>
            </a:r>
            <a:r>
              <a:rPr lang="en-US" altLang="ja-JP" sz="2800" b="1" dirty="0" err="1"/>
              <a:t>Ⅰ~Ⅲ</a:t>
            </a:r>
            <a:r>
              <a:rPr lang="ja-JP" altLang="en-US" sz="2800" dirty="0">
                <a:latin typeface="+mn-ea"/>
              </a:rPr>
              <a:t>類に別れていて</a:t>
            </a:r>
            <a:endParaRPr lang="en-US" altLang="ja-JP" sz="2800" dirty="0">
              <a:latin typeface="+mn-ea"/>
            </a:endParaRPr>
          </a:p>
          <a:p>
            <a:r>
              <a:rPr kumimoji="1" lang="en-US" altLang="ja-JP" sz="2800" dirty="0">
                <a:latin typeface="+mn-ea"/>
              </a:rPr>
              <a:t>3</a:t>
            </a:r>
            <a:r>
              <a:rPr kumimoji="1" lang="ja-JP" altLang="en-US" sz="2800" dirty="0">
                <a:latin typeface="+mn-ea"/>
              </a:rPr>
              <a:t>年生に</a:t>
            </a:r>
            <a:r>
              <a:rPr lang="ja-JP" altLang="en-US" sz="2800" dirty="0">
                <a:latin typeface="+mn-ea"/>
              </a:rPr>
              <a:t>なるタイミングで各類のプログラムに配属される</a:t>
            </a:r>
            <a:endParaRPr kumimoji="1" lang="ja-JP" altLang="en-US" sz="2800" dirty="0">
              <a:latin typeface="+mn-ea"/>
            </a:endParaRPr>
          </a:p>
        </p:txBody>
      </p:sp>
      <p:cxnSp>
        <p:nvCxnSpPr>
          <p:cNvPr id="11" name="直線コネクタ 10">
            <a:extLst>
              <a:ext uri="{FF2B5EF4-FFF2-40B4-BE49-F238E27FC236}">
                <a16:creationId xmlns:a16="http://schemas.microsoft.com/office/drawing/2014/main" id="{1C1E9E0D-35D0-4087-BB69-1DEC67D32C3A}"/>
              </a:ext>
            </a:extLst>
          </p:cNvPr>
          <p:cNvCxnSpPr>
            <a:cxnSpLocks/>
          </p:cNvCxnSpPr>
          <p:nvPr/>
        </p:nvCxnSpPr>
        <p:spPr>
          <a:xfrm>
            <a:off x="5353145" y="480060"/>
            <a:ext cx="0" cy="336607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EF6C31F-1D0E-426D-8C81-0562F50E11E1}"/>
              </a:ext>
            </a:extLst>
          </p:cNvPr>
          <p:cNvCxnSpPr>
            <a:cxnSpLocks/>
          </p:cNvCxnSpPr>
          <p:nvPr/>
        </p:nvCxnSpPr>
        <p:spPr>
          <a:xfrm>
            <a:off x="5353145" y="4713402"/>
            <a:ext cx="0" cy="166453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44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6791229" y="467373"/>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1762027" y="470012"/>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276627" y="1911284"/>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1762027" y="3505443"/>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791227" y="3505443"/>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724400" y="2705724"/>
            <a:ext cx="2743200" cy="1446550"/>
          </a:xfrm>
          <a:prstGeom prst="rect">
            <a:avLst/>
          </a:prstGeom>
          <a:noFill/>
        </p:spPr>
        <p:txBody>
          <a:bodyPr wrap="square" rtlCol="0">
            <a:spAutoFit/>
          </a:bodyPr>
          <a:lstStyle/>
          <a:p>
            <a:pPr algn="ctr"/>
            <a:r>
              <a:rPr lang="en-US" altLang="ja-JP" sz="4400" dirty="0">
                <a:latin typeface="+mn-ea"/>
              </a:rPr>
              <a:t>Ⅰ</a:t>
            </a:r>
            <a:r>
              <a:rPr lang="ja-JP" altLang="en-US" sz="4400" dirty="0">
                <a:latin typeface="+mn-ea"/>
              </a:rPr>
              <a:t>類</a:t>
            </a:r>
            <a:endParaRPr lang="en-US" altLang="ja-JP" sz="4400" dirty="0">
              <a:latin typeface="+mn-ea"/>
            </a:endParaRPr>
          </a:p>
          <a:p>
            <a:pPr algn="ctr"/>
            <a:r>
              <a:rPr kumimoji="1" lang="ja-JP" altLang="en-US" sz="4400" dirty="0">
                <a:latin typeface="+mn-ea"/>
              </a:rPr>
              <a:t>情報系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2209798" y="1336938"/>
            <a:ext cx="2743200" cy="1446550"/>
          </a:xfrm>
          <a:prstGeom prst="rect">
            <a:avLst/>
          </a:prstGeom>
          <a:noFill/>
        </p:spPr>
        <p:txBody>
          <a:bodyPr wrap="square" rtlCol="0">
            <a:spAutoFit/>
          </a:bodyPr>
          <a:lstStyle/>
          <a:p>
            <a:pPr algn="ctr"/>
            <a:r>
              <a:rPr lang="ja-JP" altLang="en-US" sz="4400" dirty="0">
                <a:latin typeface="+mn-ea"/>
              </a:rPr>
              <a:t>情報数理</a:t>
            </a:r>
            <a:endParaRPr lang="en-US" altLang="ja-JP" sz="4400" dirty="0">
              <a:latin typeface="+mn-ea"/>
            </a:endParaRPr>
          </a:p>
          <a:p>
            <a:pPr algn="ctr"/>
            <a:r>
              <a:rPr kumimoji="1" lang="ja-JP" altLang="en-US" sz="4400" dirty="0">
                <a:latin typeface="+mn-ea"/>
              </a:rPr>
              <a:t>工学</a:t>
            </a: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7239002" y="4291495"/>
            <a:ext cx="2743200" cy="1446550"/>
          </a:xfrm>
          <a:prstGeom prst="rect">
            <a:avLst/>
          </a:prstGeom>
          <a:noFill/>
        </p:spPr>
        <p:txBody>
          <a:bodyPr wrap="square" rtlCol="0">
            <a:spAutoFit/>
          </a:bodyPr>
          <a:lstStyle/>
          <a:p>
            <a:pPr algn="ctr"/>
            <a:r>
              <a:rPr kumimoji="1" lang="ja-JP" altLang="en-US" sz="4400" dirty="0">
                <a:latin typeface="+mn-ea"/>
              </a:rPr>
              <a:t>メディア</a:t>
            </a:r>
            <a:endParaRPr kumimoji="1" lang="en-US" altLang="ja-JP" sz="4400" dirty="0">
              <a:latin typeface="+mn-ea"/>
            </a:endParaRPr>
          </a:p>
          <a:p>
            <a:pPr algn="ctr"/>
            <a:r>
              <a:rPr lang="ja-JP" altLang="en-US" sz="4400" dirty="0">
                <a:latin typeface="+mn-ea"/>
              </a:rPr>
              <a:t>情報系</a:t>
            </a:r>
            <a:endParaRPr kumimoji="1" lang="ja-JP" altLang="en-US" sz="4400" dirty="0">
              <a:latin typeface="+mn-ea"/>
            </a:endParaRP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078352" y="1336938"/>
            <a:ext cx="3064495" cy="1446550"/>
          </a:xfrm>
          <a:prstGeom prst="rect">
            <a:avLst/>
          </a:prstGeom>
          <a:noFill/>
        </p:spPr>
        <p:txBody>
          <a:bodyPr wrap="square" rtlCol="0">
            <a:spAutoFit/>
          </a:bodyPr>
          <a:lstStyle/>
          <a:p>
            <a:pPr algn="ctr"/>
            <a:r>
              <a:rPr lang="ja-JP" altLang="en-US" sz="4400" dirty="0">
                <a:latin typeface="+mn-ea"/>
              </a:rPr>
              <a:t>経営・社会</a:t>
            </a:r>
            <a:endParaRPr lang="en-US" altLang="ja-JP" sz="4400" dirty="0">
              <a:latin typeface="+mn-ea"/>
            </a:endParaRPr>
          </a:p>
          <a:p>
            <a:pPr algn="ctr"/>
            <a:r>
              <a:rPr kumimoji="1" lang="ja-JP" altLang="en-US" sz="4400" dirty="0">
                <a:latin typeface="+mn-ea"/>
              </a:rPr>
              <a:t>情報学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641047" y="4374668"/>
            <a:ext cx="3880701" cy="1446550"/>
          </a:xfrm>
          <a:prstGeom prst="rect">
            <a:avLst/>
          </a:prstGeom>
          <a:noFill/>
        </p:spPr>
        <p:txBody>
          <a:bodyPr wrap="square" rtlCol="0">
            <a:spAutoFit/>
          </a:bodyPr>
          <a:lstStyle/>
          <a:p>
            <a:pPr algn="ctr"/>
            <a:r>
              <a:rPr lang="ja-JP" altLang="en-US" sz="4400" dirty="0">
                <a:latin typeface="+mn-ea"/>
              </a:rPr>
              <a:t>コンピュータサイエンス</a:t>
            </a:r>
            <a:endParaRPr kumimoji="1" lang="ja-JP" altLang="en-US" sz="4400" dirty="0">
              <a:latin typeface="+mn-ea"/>
            </a:endParaRPr>
          </a:p>
        </p:txBody>
      </p:sp>
    </p:spTree>
    <p:extLst>
      <p:ext uri="{BB962C8B-B14F-4D97-AF65-F5344CB8AC3E}">
        <p14:creationId xmlns:p14="http://schemas.microsoft.com/office/powerpoint/2010/main" val="287209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Ⅱ</a:t>
            </a:r>
            <a:r>
              <a:rPr lang="ja-JP" altLang="en-US" sz="4400" dirty="0">
                <a:latin typeface="+mn-ea"/>
              </a:rPr>
              <a:t>類</a:t>
            </a:r>
            <a:endParaRPr lang="en-US" altLang="ja-JP" sz="4400" dirty="0">
              <a:latin typeface="+mn-ea"/>
            </a:endParaRPr>
          </a:p>
          <a:p>
            <a:pPr algn="ctr"/>
            <a:r>
              <a:rPr kumimoji="1" lang="ja-JP" altLang="en-US" sz="4400" dirty="0">
                <a:latin typeface="+mn-ea"/>
              </a:rPr>
              <a:t>融合系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1017609" y="2419068"/>
            <a:ext cx="3729089" cy="1446550"/>
          </a:xfrm>
          <a:prstGeom prst="rect">
            <a:avLst/>
          </a:prstGeom>
          <a:noFill/>
        </p:spPr>
        <p:txBody>
          <a:bodyPr wrap="square" rtlCol="0">
            <a:spAutoFit/>
          </a:bodyPr>
          <a:lstStyle/>
          <a:p>
            <a:pPr algn="ctr"/>
            <a:r>
              <a:rPr lang="ja-JP" altLang="en-US" sz="4400" dirty="0">
                <a:latin typeface="+mn-ea"/>
              </a:rPr>
              <a:t>セキュリティ情報学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電子情報学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76590" y="2253944"/>
            <a:ext cx="2903850" cy="1446550"/>
          </a:xfrm>
          <a:prstGeom prst="rect">
            <a:avLst/>
          </a:prstGeom>
          <a:noFill/>
        </p:spPr>
        <p:txBody>
          <a:bodyPr wrap="square" rtlCol="0">
            <a:spAutoFit/>
          </a:bodyPr>
          <a:lstStyle/>
          <a:p>
            <a:pPr algn="ctr"/>
            <a:r>
              <a:rPr kumimoji="1" lang="ja-JP" altLang="en-US" sz="4400" dirty="0">
                <a:latin typeface="+mn-ea"/>
              </a:rPr>
              <a:t>情報通信工学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33382" y="4580135"/>
            <a:ext cx="3880701" cy="1446550"/>
          </a:xfrm>
          <a:prstGeom prst="rect">
            <a:avLst/>
          </a:prstGeom>
          <a:noFill/>
        </p:spPr>
        <p:txBody>
          <a:bodyPr wrap="square" rtlCol="0">
            <a:spAutoFit/>
          </a:bodyPr>
          <a:lstStyle/>
          <a:p>
            <a:pPr algn="ctr"/>
            <a:r>
              <a:rPr lang="ja-JP" altLang="en-US" sz="4400" dirty="0">
                <a:latin typeface="+mn-ea"/>
              </a:rPr>
              <a:t>計測・制御</a:t>
            </a:r>
            <a:endParaRPr lang="en-US" altLang="ja-JP" sz="4400" dirty="0">
              <a:latin typeface="+mn-ea"/>
            </a:endParaRPr>
          </a:p>
          <a:p>
            <a:pPr algn="ctr"/>
            <a:r>
              <a:rPr lang="ja-JP" altLang="en-US" sz="4400" dirty="0">
                <a:latin typeface="+mn-ea"/>
              </a:rPr>
              <a:t>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37019" y="707947"/>
            <a:ext cx="3880701" cy="1446550"/>
          </a:xfrm>
          <a:prstGeom prst="rect">
            <a:avLst/>
          </a:prstGeom>
          <a:noFill/>
        </p:spPr>
        <p:txBody>
          <a:bodyPr wrap="square" rtlCol="0">
            <a:spAutoFit/>
          </a:bodyPr>
          <a:lstStyle/>
          <a:p>
            <a:pPr algn="ctr"/>
            <a:r>
              <a:rPr lang="ja-JP" altLang="en-US" sz="4400" dirty="0">
                <a:latin typeface="+mn-ea"/>
              </a:rPr>
              <a:t>先端</a:t>
            </a:r>
            <a:endParaRPr lang="en-US" altLang="ja-JP" sz="4400" dirty="0">
              <a:latin typeface="+mn-ea"/>
            </a:endParaRPr>
          </a:p>
          <a:p>
            <a:pPr algn="ctr"/>
            <a:r>
              <a:rPr lang="ja-JP" altLang="en-US" sz="4400" dirty="0">
                <a:latin typeface="+mn-ea"/>
              </a:rPr>
              <a:t>ロボティクス</a:t>
            </a:r>
            <a:endParaRPr kumimoji="1" lang="ja-JP" altLang="en-US" sz="4400" dirty="0">
              <a:latin typeface="+mn-ea"/>
            </a:endParaRPr>
          </a:p>
        </p:txBody>
      </p:sp>
    </p:spTree>
    <p:extLst>
      <p:ext uri="{BB962C8B-B14F-4D97-AF65-F5344CB8AC3E}">
        <p14:creationId xmlns:p14="http://schemas.microsoft.com/office/powerpoint/2010/main" val="2182083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Ⅲ</a:t>
            </a:r>
            <a:r>
              <a:rPr lang="ja-JP" altLang="en-US" sz="4400" dirty="0">
                <a:latin typeface="+mn-ea"/>
              </a:rPr>
              <a:t>類</a:t>
            </a:r>
            <a:endParaRPr lang="en-US" altLang="ja-JP" sz="4400" dirty="0">
              <a:latin typeface="+mn-ea"/>
            </a:endParaRPr>
          </a:p>
          <a:p>
            <a:pPr algn="ctr"/>
            <a:r>
              <a:rPr kumimoji="1" lang="ja-JP" altLang="en-US" sz="4400" dirty="0">
                <a:latin typeface="+mn-ea"/>
              </a:rPr>
              <a:t>理工系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902330" y="2541199"/>
            <a:ext cx="3729089" cy="769441"/>
          </a:xfrm>
          <a:prstGeom prst="rect">
            <a:avLst/>
          </a:prstGeom>
          <a:noFill/>
        </p:spPr>
        <p:txBody>
          <a:bodyPr wrap="square" rtlCol="0">
            <a:spAutoFit/>
          </a:bodyPr>
          <a:lstStyle/>
          <a:p>
            <a:pPr algn="ctr"/>
            <a:r>
              <a:rPr lang="ja-JP" altLang="en-US" sz="4400" dirty="0">
                <a:latin typeface="+mn-ea"/>
              </a:rPr>
              <a:t>光工学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電子工学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47068" y="2188514"/>
            <a:ext cx="2903850" cy="1446550"/>
          </a:xfrm>
          <a:prstGeom prst="rect">
            <a:avLst/>
          </a:prstGeom>
          <a:noFill/>
        </p:spPr>
        <p:txBody>
          <a:bodyPr wrap="square" rtlCol="0">
            <a:spAutoFit/>
          </a:bodyPr>
          <a:lstStyle/>
          <a:p>
            <a:pPr algn="ctr"/>
            <a:r>
              <a:rPr kumimoji="1" lang="ja-JP" altLang="en-US" sz="4400" dirty="0">
                <a:latin typeface="+mn-ea"/>
              </a:rPr>
              <a:t>化学生命工学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58599" y="4938378"/>
            <a:ext cx="3880701" cy="769441"/>
          </a:xfrm>
          <a:prstGeom prst="rect">
            <a:avLst/>
          </a:prstGeom>
          <a:noFill/>
        </p:spPr>
        <p:txBody>
          <a:bodyPr wrap="square" rtlCol="0">
            <a:spAutoFit/>
          </a:bodyPr>
          <a:lstStyle/>
          <a:p>
            <a:pPr algn="ctr"/>
            <a:r>
              <a:rPr lang="ja-JP" altLang="en-US" sz="4400" dirty="0">
                <a:latin typeface="+mn-ea"/>
              </a:rPr>
              <a:t>機械システム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59604" y="1130618"/>
            <a:ext cx="3880701" cy="769441"/>
          </a:xfrm>
          <a:prstGeom prst="rect">
            <a:avLst/>
          </a:prstGeom>
          <a:noFill/>
        </p:spPr>
        <p:txBody>
          <a:bodyPr wrap="square" rtlCol="0">
            <a:spAutoFit/>
          </a:bodyPr>
          <a:lstStyle/>
          <a:p>
            <a:pPr algn="ctr"/>
            <a:r>
              <a:rPr lang="ja-JP" altLang="en-US" sz="4400" dirty="0">
                <a:latin typeface="+mn-ea"/>
              </a:rPr>
              <a:t>物理工学</a:t>
            </a:r>
            <a:endParaRPr kumimoji="1" lang="ja-JP" altLang="en-US" sz="4400" dirty="0">
              <a:latin typeface="+mn-ea"/>
            </a:endParaRPr>
          </a:p>
        </p:txBody>
      </p:sp>
    </p:spTree>
    <p:extLst>
      <p:ext uri="{BB962C8B-B14F-4D97-AF65-F5344CB8AC3E}">
        <p14:creationId xmlns:p14="http://schemas.microsoft.com/office/powerpoint/2010/main" val="247748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40644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84EE5D7-15DB-4DC1-89EC-B6AB54009305}"/>
              </a:ext>
            </a:extLst>
          </p:cNvPr>
          <p:cNvSpPr>
            <a:spLocks noGrp="1"/>
          </p:cNvSpPr>
          <p:nvPr>
            <p:ph idx="1"/>
          </p:nvPr>
        </p:nvSpPr>
        <p:spPr>
          <a:xfrm>
            <a:off x="838199" y="1616263"/>
            <a:ext cx="10515600" cy="5901613"/>
          </a:xfrm>
        </p:spPr>
        <p:txBody>
          <a:bodyPr>
            <a:normAutofit/>
          </a:bodyPr>
          <a:lstStyle/>
          <a:p>
            <a:pPr marL="0" indent="0">
              <a:buNone/>
            </a:pPr>
            <a:r>
              <a:rPr kumimoji="1" lang="ja-JP" altLang="en-US" sz="4000" b="1" dirty="0">
                <a:latin typeface="+mn-ea"/>
              </a:rPr>
              <a:t>一般</a:t>
            </a:r>
            <a:br>
              <a:rPr kumimoji="1" lang="en-US" altLang="ja-JP" dirty="0">
                <a:latin typeface="+mn-ea"/>
              </a:rPr>
            </a:br>
            <a:endParaRPr kumimoji="1" lang="en-US" altLang="ja-JP" dirty="0">
              <a:latin typeface="+mn-ea"/>
            </a:endParaRPr>
          </a:p>
          <a:p>
            <a:pPr marL="0" indent="0">
              <a:buNone/>
            </a:pPr>
            <a:r>
              <a:rPr kumimoji="1" lang="ja-JP" altLang="en-US" b="1" dirty="0">
                <a:latin typeface="+mn-ea"/>
              </a:rPr>
              <a:t>数学</a:t>
            </a:r>
            <a:endParaRPr kumimoji="1" lang="en-US" altLang="ja-JP" b="1" dirty="0">
              <a:latin typeface="+mn-ea"/>
            </a:endParaRPr>
          </a:p>
          <a:p>
            <a:pPr marL="0" indent="0">
              <a:buNone/>
            </a:pPr>
            <a:r>
              <a:rPr lang="en-US" altLang="ja-JP" dirty="0">
                <a:latin typeface="+mn-ea"/>
              </a:rPr>
              <a:t>			</a:t>
            </a:r>
            <a:r>
              <a:rPr lang="ja-JP" altLang="en-US" sz="2500" dirty="0">
                <a:latin typeface="+mn-ea"/>
              </a:rPr>
              <a:t>線形が難しい</a:t>
            </a:r>
            <a:endParaRPr lang="en-US" altLang="ja-JP" sz="2500" dirty="0">
              <a:latin typeface="+mn-ea"/>
            </a:endParaRPr>
          </a:p>
          <a:p>
            <a:pPr marL="0" indent="0">
              <a:buNone/>
            </a:pPr>
            <a:r>
              <a:rPr kumimoji="1" lang="ja-JP" altLang="en-US" b="1" dirty="0">
                <a:latin typeface="+mn-ea"/>
              </a:rPr>
              <a:t>物理</a:t>
            </a:r>
            <a:r>
              <a:rPr kumimoji="1" lang="en-US" altLang="ja-JP" b="1" dirty="0">
                <a:latin typeface="+mn-ea"/>
              </a:rPr>
              <a:t>or</a:t>
            </a:r>
            <a:r>
              <a:rPr kumimoji="1" lang="ja-JP" altLang="en-US" b="1" dirty="0">
                <a:latin typeface="+mn-ea"/>
              </a:rPr>
              <a:t>化学</a:t>
            </a:r>
            <a:endParaRPr kumimoji="1" lang="en-US" altLang="ja-JP" b="1" dirty="0">
              <a:latin typeface="+mn-ea"/>
            </a:endParaRPr>
          </a:p>
          <a:p>
            <a:pPr marL="0" indent="0">
              <a:buNone/>
            </a:pPr>
            <a:r>
              <a:rPr lang="en-US" altLang="ja-JP" dirty="0">
                <a:latin typeface="+mn-ea"/>
              </a:rPr>
              <a:t>			</a:t>
            </a:r>
            <a:r>
              <a:rPr lang="ja-JP" altLang="en-US" sz="2500" dirty="0">
                <a:latin typeface="+mn-ea"/>
              </a:rPr>
              <a:t>今年度の電磁気、熱力学が難しかった</a:t>
            </a:r>
            <a:endParaRPr lang="en-US" altLang="ja-JP" sz="2500" dirty="0">
              <a:latin typeface="+mn-ea"/>
            </a:endParaRPr>
          </a:p>
          <a:p>
            <a:pPr marL="0" indent="0">
              <a:buNone/>
            </a:pPr>
            <a:r>
              <a:rPr kumimoji="1" lang="ja-JP" altLang="en-US" b="1" dirty="0">
                <a:latin typeface="+mn-ea"/>
              </a:rPr>
              <a:t>英語</a:t>
            </a:r>
            <a:endParaRPr kumimoji="1" lang="en-US" altLang="ja-JP" b="1" dirty="0">
              <a:latin typeface="+mn-ea"/>
            </a:endParaRPr>
          </a:p>
          <a:p>
            <a:pPr marL="0" indent="0">
              <a:buNone/>
            </a:pPr>
            <a:r>
              <a:rPr lang="en-US" altLang="ja-JP" dirty="0">
                <a:latin typeface="+mn-ea"/>
              </a:rPr>
              <a:t>			</a:t>
            </a:r>
            <a:r>
              <a:rPr lang="ja-JP" altLang="en-US" sz="2500" dirty="0">
                <a:latin typeface="+mn-ea"/>
              </a:rPr>
              <a:t>要約とかあなたはどう思うかかけみたいな問題</a:t>
            </a:r>
            <a:endParaRPr lang="en-US" altLang="ja-JP" sz="2500" dirty="0">
              <a:latin typeface="+mn-ea"/>
            </a:endParaRPr>
          </a:p>
          <a:p>
            <a:pPr marL="0" indent="0">
              <a:buNone/>
            </a:pPr>
            <a:r>
              <a:rPr lang="ja-JP" altLang="en-US" b="1" dirty="0">
                <a:latin typeface="+mn-ea"/>
              </a:rPr>
              <a:t>面接</a:t>
            </a:r>
            <a:endParaRPr lang="en-US" altLang="ja-JP" b="1" dirty="0">
              <a:latin typeface="+mn-ea"/>
            </a:endParaRPr>
          </a:p>
          <a:p>
            <a:pPr marL="0" indent="0">
              <a:buNone/>
            </a:pPr>
            <a:r>
              <a:rPr kumimoji="1" lang="en-US" altLang="ja-JP" dirty="0">
                <a:latin typeface="+mn-ea"/>
              </a:rPr>
              <a:t>			</a:t>
            </a:r>
            <a:r>
              <a:rPr kumimoji="1" lang="ja-JP" altLang="en-US" sz="2500" dirty="0">
                <a:latin typeface="+mn-ea"/>
              </a:rPr>
              <a:t>志望動機、研究内容</a:t>
            </a:r>
          </a:p>
        </p:txBody>
      </p:sp>
      <p:sp>
        <p:nvSpPr>
          <p:cNvPr id="4" name="正方形/長方形 3">
            <a:extLst>
              <a:ext uri="{FF2B5EF4-FFF2-40B4-BE49-F238E27FC236}">
                <a16:creationId xmlns:a16="http://schemas.microsoft.com/office/drawing/2014/main" id="{CBF1D1A4-8684-445C-83D5-73BE94F3B4A1}"/>
              </a:ext>
            </a:extLst>
          </p:cNvPr>
          <p:cNvSpPr/>
          <p:nvPr/>
        </p:nvSpPr>
        <p:spPr>
          <a:xfrm>
            <a:off x="1" y="0"/>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4384055-67A7-4DB4-B9EB-B234427DC79F}"/>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受験科目</a:t>
            </a:r>
            <a:r>
              <a:rPr lang="en-US" altLang="ja-JP" b="1" dirty="0">
                <a:solidFill>
                  <a:schemeClr val="bg1"/>
                </a:solidFill>
                <a:latin typeface="+mj-ea"/>
              </a:rPr>
              <a:t> </a:t>
            </a:r>
            <a:r>
              <a:rPr lang="ja-JP" altLang="en-US" b="1" dirty="0">
                <a:solidFill>
                  <a:schemeClr val="bg1"/>
                </a:solidFill>
                <a:latin typeface="+mj-ea"/>
              </a:rPr>
              <a:t>①</a:t>
            </a:r>
            <a:endParaRPr kumimoji="1" lang="ja-JP" altLang="en-US" b="1" dirty="0">
              <a:solidFill>
                <a:schemeClr val="bg1"/>
              </a:solidFill>
              <a:latin typeface="+mj-ea"/>
            </a:endParaRPr>
          </a:p>
        </p:txBody>
      </p:sp>
      <p:sp>
        <p:nvSpPr>
          <p:cNvPr id="2" name="テキスト ボックス 1">
            <a:extLst>
              <a:ext uri="{FF2B5EF4-FFF2-40B4-BE49-F238E27FC236}">
                <a16:creationId xmlns:a16="http://schemas.microsoft.com/office/drawing/2014/main" id="{164E3C82-62E3-416D-90D7-FFB162D38D7D}"/>
              </a:ext>
            </a:extLst>
          </p:cNvPr>
          <p:cNvSpPr txBox="1"/>
          <p:nvPr/>
        </p:nvSpPr>
        <p:spPr>
          <a:xfrm>
            <a:off x="3566703" y="2068751"/>
            <a:ext cx="7378089" cy="477054"/>
          </a:xfrm>
          <a:prstGeom prst="rect">
            <a:avLst/>
          </a:prstGeom>
          <a:noFill/>
        </p:spPr>
        <p:txBody>
          <a:bodyPr wrap="square" rtlCol="0">
            <a:spAutoFit/>
          </a:bodyPr>
          <a:lstStyle/>
          <a:p>
            <a:r>
              <a:rPr kumimoji="1" lang="ja-JP" altLang="en-US" sz="2500" dirty="0">
                <a:solidFill>
                  <a:srgbClr val="FF5126"/>
                </a:solidFill>
                <a:latin typeface="+mj-ea"/>
                <a:ea typeface="+mj-ea"/>
              </a:rPr>
              <a:t>旧帝大 東工大などのすべり止めにされがち</a:t>
            </a:r>
          </a:p>
        </p:txBody>
      </p:sp>
    </p:spTree>
    <p:extLst>
      <p:ext uri="{BB962C8B-B14F-4D97-AF65-F5344CB8AC3E}">
        <p14:creationId xmlns:p14="http://schemas.microsoft.com/office/powerpoint/2010/main" val="26704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6F3E8FE-2A54-4AE6-9F0E-C8712143C409}"/>
              </a:ext>
            </a:extLst>
          </p:cNvPr>
          <p:cNvSpPr>
            <a:spLocks noGrp="1"/>
          </p:cNvSpPr>
          <p:nvPr>
            <p:ph idx="1"/>
          </p:nvPr>
        </p:nvSpPr>
        <p:spPr>
          <a:xfrm>
            <a:off x="809918" y="1685386"/>
            <a:ext cx="11011294" cy="5031212"/>
          </a:xfrm>
        </p:spPr>
        <p:txBody>
          <a:bodyPr>
            <a:normAutofit fontScale="77500" lnSpcReduction="20000"/>
          </a:bodyPr>
          <a:lstStyle/>
          <a:p>
            <a:pPr marL="0" indent="0">
              <a:buNone/>
            </a:pPr>
            <a:r>
              <a:rPr kumimoji="1" lang="ja-JP" altLang="en-US" sz="5700" b="1" dirty="0">
                <a:latin typeface="+mn-ea"/>
              </a:rPr>
              <a:t>推薦</a:t>
            </a:r>
            <a:endParaRPr kumimoji="1" lang="en-US" altLang="ja-JP" sz="5700" b="1" dirty="0">
              <a:latin typeface="+mn-ea"/>
            </a:endParaRPr>
          </a:p>
          <a:p>
            <a:pPr marL="0" indent="0">
              <a:buNone/>
            </a:pPr>
            <a:endParaRPr lang="en-US" altLang="ja-JP" sz="3000" b="1" dirty="0">
              <a:latin typeface="+mn-ea"/>
            </a:endParaRPr>
          </a:p>
          <a:p>
            <a:pPr marL="0" indent="0">
              <a:buNone/>
            </a:pPr>
            <a:r>
              <a:rPr kumimoji="1" lang="ja-JP" altLang="en-US" sz="4000" b="1" dirty="0">
                <a:latin typeface="+mn-ea"/>
              </a:rPr>
              <a:t>条件</a:t>
            </a:r>
            <a:endParaRPr kumimoji="1" lang="en-US" altLang="ja-JP" sz="4000" b="1" dirty="0">
              <a:latin typeface="+mn-ea"/>
            </a:endParaRPr>
          </a:p>
          <a:p>
            <a:pPr marL="0" indent="0">
              <a:buNone/>
            </a:pPr>
            <a:r>
              <a:rPr lang="en-US" altLang="ja-JP" sz="3600" dirty="0">
                <a:latin typeface="+mn-ea"/>
              </a:rPr>
              <a:t>		3,4</a:t>
            </a:r>
            <a:r>
              <a:rPr lang="ja-JP" altLang="en-US" sz="3600" dirty="0">
                <a:latin typeface="+mn-ea"/>
              </a:rPr>
              <a:t>年の席次の平均が</a:t>
            </a:r>
            <a:r>
              <a:rPr lang="ja-JP" altLang="en-US" sz="3600" dirty="0">
                <a:solidFill>
                  <a:srgbClr val="FF0000"/>
                </a:solidFill>
                <a:latin typeface="+mn-ea"/>
              </a:rPr>
              <a:t>上位</a:t>
            </a:r>
            <a:r>
              <a:rPr lang="en-US" altLang="ja-JP" sz="3600" dirty="0">
                <a:solidFill>
                  <a:srgbClr val="FF0000"/>
                </a:solidFill>
                <a:latin typeface="+mn-ea"/>
              </a:rPr>
              <a:t>20%</a:t>
            </a:r>
            <a:r>
              <a:rPr lang="ja-JP" altLang="en-US" sz="3600" dirty="0">
                <a:latin typeface="+mn-ea"/>
              </a:rPr>
              <a:t>以内</a:t>
            </a:r>
            <a:endParaRPr lang="en-US" altLang="ja-JP" sz="3600" dirty="0">
              <a:latin typeface="+mn-ea"/>
            </a:endParaRPr>
          </a:p>
          <a:p>
            <a:pPr marL="0" indent="0">
              <a:buNone/>
            </a:pPr>
            <a:endParaRPr lang="en-US" altLang="ja-JP" sz="3600" dirty="0">
              <a:latin typeface="+mn-ea"/>
            </a:endParaRPr>
          </a:p>
          <a:p>
            <a:pPr marL="0" indent="0">
              <a:buNone/>
            </a:pPr>
            <a:r>
              <a:rPr lang="en-US" altLang="ja-JP" sz="4000" b="1" dirty="0">
                <a:latin typeface="+mn-ea"/>
              </a:rPr>
              <a:t>Ⅰ</a:t>
            </a:r>
            <a:r>
              <a:rPr lang="ja-JP" altLang="en-US" sz="40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4000" b="1" dirty="0">
                <a:latin typeface="+mn-ea"/>
              </a:rPr>
              <a:t>Ⅱ</a:t>
            </a:r>
            <a:r>
              <a:rPr lang="ja-JP" altLang="en-US" sz="40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電磁気の選択</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4000" b="1" dirty="0">
                <a:latin typeface="+mn-ea"/>
              </a:rPr>
              <a:t>Ⅲ</a:t>
            </a:r>
            <a:r>
              <a:rPr lang="ja-JP" altLang="en-US" sz="40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a:t>
            </a:r>
            <a:r>
              <a:rPr lang="en-US" altLang="ja-JP" sz="3600" dirty="0">
                <a:latin typeface="+mn-ea"/>
              </a:rPr>
              <a:t>,</a:t>
            </a:r>
            <a:r>
              <a:rPr lang="ja-JP" altLang="en-US" sz="3600" dirty="0">
                <a:latin typeface="+mn-ea"/>
              </a:rPr>
              <a:t>化学の選択</a:t>
            </a:r>
            <a:r>
              <a:rPr lang="en-US" altLang="ja-JP" sz="3600" dirty="0">
                <a:latin typeface="+mn-ea"/>
              </a:rPr>
              <a:t>)</a:t>
            </a:r>
          </a:p>
          <a:p>
            <a:pPr marL="0" indent="0">
              <a:buNone/>
            </a:pPr>
            <a:r>
              <a:rPr lang="en-US" altLang="ja-JP" sz="3600" dirty="0">
                <a:latin typeface="+mn-ea"/>
              </a:rPr>
              <a:t>		</a:t>
            </a:r>
            <a:r>
              <a:rPr lang="ja-JP" altLang="en-US" sz="3600" dirty="0">
                <a:latin typeface="+mn-ea"/>
              </a:rPr>
              <a:t>最初は紙で</a:t>
            </a:r>
            <a:r>
              <a:rPr lang="en-US" altLang="ja-JP" sz="3600" dirty="0">
                <a:latin typeface="+mn-ea"/>
              </a:rPr>
              <a:t>	</a:t>
            </a:r>
            <a:r>
              <a:rPr lang="ja-JP" altLang="en-US" sz="3600" dirty="0">
                <a:latin typeface="+mn-ea"/>
              </a:rPr>
              <a:t>解いて面接で説明</a:t>
            </a:r>
            <a:endParaRPr lang="en-US" altLang="ja-JP" sz="3600" dirty="0">
              <a:latin typeface="+mn-ea"/>
            </a:endParaRPr>
          </a:p>
        </p:txBody>
      </p:sp>
      <p:sp>
        <p:nvSpPr>
          <p:cNvPr id="4" name="正方形/長方形 3">
            <a:extLst>
              <a:ext uri="{FF2B5EF4-FFF2-40B4-BE49-F238E27FC236}">
                <a16:creationId xmlns:a16="http://schemas.microsoft.com/office/drawing/2014/main" id="{CC70B2F6-42B9-48A8-AD07-8D5143D6CF69}"/>
              </a:ext>
            </a:extLst>
          </p:cNvPr>
          <p:cNvSpPr/>
          <p:nvPr/>
        </p:nvSpPr>
        <p:spPr>
          <a:xfrm>
            <a:off x="0" y="-21963"/>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AC6CD26D-6BBF-4B30-B451-33A813F21138}"/>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受験科目 ②</a:t>
            </a:r>
            <a:endParaRPr kumimoji="1" lang="ja-JP" altLang="en-US" b="1" dirty="0">
              <a:solidFill>
                <a:schemeClr val="bg1"/>
              </a:solidFill>
              <a:latin typeface="+mj-ea"/>
            </a:endParaRPr>
          </a:p>
        </p:txBody>
      </p:sp>
    </p:spTree>
    <p:extLst>
      <p:ext uri="{BB962C8B-B14F-4D97-AF65-F5344CB8AC3E}">
        <p14:creationId xmlns:p14="http://schemas.microsoft.com/office/powerpoint/2010/main" val="228003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422188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4238898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0456"/>
            <a:ext cx="11461072" cy="2554545"/>
          </a:xfrm>
          <a:prstGeom prst="rect">
            <a:avLst/>
          </a:prstGeom>
          <a:noFill/>
        </p:spPr>
        <p:txBody>
          <a:bodyPr wrap="square" rtlCol="0">
            <a:spAutoFit/>
          </a:bodyPr>
          <a:lstStyle/>
          <a:p>
            <a:pPr algn="ctr"/>
            <a:r>
              <a:rPr kumimoji="1" lang="en-US" altLang="ja-JP" sz="8000" b="1" dirty="0"/>
              <a:t>Q1</a:t>
            </a:r>
            <a:r>
              <a:rPr kumimoji="1" lang="en-US" altLang="ja-JP" sz="8000" dirty="0"/>
              <a:t>.</a:t>
            </a:r>
            <a:br>
              <a:rPr kumimoji="1" lang="en-US" altLang="ja-JP" sz="8000" dirty="0"/>
            </a:br>
            <a:r>
              <a:rPr kumimoji="1" lang="ja-JP" altLang="en-US" sz="8000" b="1" dirty="0">
                <a:latin typeface="+mn-ea"/>
              </a:rPr>
              <a:t>進学</a:t>
            </a:r>
            <a:r>
              <a:rPr kumimoji="1" lang="ja-JP" altLang="en-US" sz="8000" dirty="0">
                <a:latin typeface="+mn-ea"/>
              </a:rPr>
              <a:t>か</a:t>
            </a:r>
            <a:r>
              <a:rPr kumimoji="1" lang="ja-JP" altLang="en-US" sz="8000" b="1" dirty="0">
                <a:latin typeface="+mn-ea"/>
              </a:rPr>
              <a:t>就職</a:t>
            </a:r>
            <a:r>
              <a:rPr kumimoji="1" lang="ja-JP" altLang="en-US" sz="8000" dirty="0">
                <a:latin typeface="+mn-ea"/>
              </a:rPr>
              <a:t>か決めた</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660111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0455"/>
            <a:ext cx="11461072" cy="2554545"/>
          </a:xfrm>
          <a:prstGeom prst="rect">
            <a:avLst/>
          </a:prstGeom>
          <a:noFill/>
        </p:spPr>
        <p:txBody>
          <a:bodyPr wrap="square" rtlCol="0">
            <a:spAutoFit/>
          </a:bodyPr>
          <a:lstStyle/>
          <a:p>
            <a:pPr algn="ctr"/>
            <a:r>
              <a:rPr kumimoji="1" lang="en-US" altLang="ja-JP" sz="8000" b="1" dirty="0"/>
              <a:t>Q2</a:t>
            </a:r>
            <a:r>
              <a:rPr kumimoji="1" lang="en-US" altLang="ja-JP" sz="8000" dirty="0"/>
              <a:t>.</a:t>
            </a:r>
            <a:br>
              <a:rPr kumimoji="1" lang="en-US" altLang="ja-JP" sz="8000" dirty="0"/>
            </a:br>
            <a:r>
              <a:rPr kumimoji="1" lang="ja-JP" altLang="en-US" sz="8000" dirty="0">
                <a:latin typeface="+mn-ea"/>
              </a:rPr>
              <a:t>やりたいことはある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52198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3450"/>
            <a:ext cx="11461072" cy="3785652"/>
          </a:xfrm>
          <a:prstGeom prst="rect">
            <a:avLst/>
          </a:prstGeom>
          <a:noFill/>
        </p:spPr>
        <p:txBody>
          <a:bodyPr wrap="square" rtlCol="0">
            <a:spAutoFit/>
          </a:bodyPr>
          <a:lstStyle/>
          <a:p>
            <a:pPr algn="ctr"/>
            <a:r>
              <a:rPr kumimoji="1" lang="en-US" altLang="ja-JP" sz="8000" b="1" dirty="0"/>
              <a:t>Q3</a:t>
            </a:r>
            <a:r>
              <a:rPr kumimoji="1" lang="en-US" altLang="ja-JP" sz="8000" dirty="0"/>
              <a:t>.</a:t>
            </a:r>
            <a:br>
              <a:rPr kumimoji="1" lang="en-US" altLang="ja-JP" sz="8000" dirty="0"/>
            </a:br>
            <a:r>
              <a:rPr kumimoji="1" lang="ja-JP" altLang="en-US" sz="8000" dirty="0">
                <a:latin typeface="+mn-ea"/>
              </a:rPr>
              <a:t>やりたいことは高専</a:t>
            </a:r>
            <a:r>
              <a:rPr lang="ja-JP" altLang="en-US" sz="8000" dirty="0">
                <a:latin typeface="+mn-ea"/>
              </a:rPr>
              <a:t>を</a:t>
            </a:r>
            <a:r>
              <a:rPr kumimoji="1" lang="ja-JP" altLang="en-US" sz="8000" dirty="0">
                <a:latin typeface="+mn-ea"/>
              </a:rPr>
              <a:t>卒業しただけでできる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961784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if(Q1 is “No” and Q3 is “Yes”){</a:t>
            </a:r>
          </a:p>
          <a:p>
            <a:r>
              <a:rPr kumimoji="1" lang="en-US" altLang="ja-JP" sz="3600" dirty="0"/>
              <a:t>	</a:t>
            </a:r>
            <a:r>
              <a:rPr kumimoji="1" lang="ja-JP" altLang="en-US" sz="4400" dirty="0">
                <a:solidFill>
                  <a:srgbClr val="FF5126"/>
                </a:solidFill>
                <a:latin typeface="+mj-ea"/>
                <a:ea typeface="+mj-ea"/>
              </a:rPr>
              <a:t>就職</a:t>
            </a:r>
            <a:r>
              <a:rPr kumimoji="1" lang="ja-JP" altLang="en-US" sz="3600" u="sng" dirty="0">
                <a:latin typeface="+mj-ea"/>
                <a:ea typeface="+mj-ea"/>
              </a:rPr>
              <a:t>してもよい</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rgbClr val="4472C4"/>
                </a:solidFill>
                <a:latin typeface="+mj-ea"/>
                <a:ea typeface="+mj-ea"/>
              </a:rPr>
              <a:t>進学</a:t>
            </a:r>
            <a:r>
              <a:rPr lang="ja-JP" altLang="en-US" sz="3600" dirty="0">
                <a:latin typeface="+mj-ea"/>
                <a:ea typeface="+mj-ea"/>
              </a:rPr>
              <a:t>がおすすめ</a:t>
            </a:r>
            <a:endParaRPr kumimoji="1" lang="en-US" altLang="ja-JP" sz="36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417136" y="5608949"/>
            <a:ext cx="11357728" cy="954107"/>
          </a:xfrm>
          <a:prstGeom prst="rect">
            <a:avLst/>
          </a:prstGeom>
          <a:noFill/>
        </p:spPr>
        <p:txBody>
          <a:bodyPr wrap="square" rtlCol="0">
            <a:spAutoFit/>
          </a:bodyPr>
          <a:lstStyle/>
          <a:p>
            <a:pPr algn="ctr"/>
            <a:r>
              <a:rPr lang="ja-JP" altLang="en-US" sz="2800" dirty="0">
                <a:latin typeface="+mj-ea"/>
                <a:ea typeface="+mj-ea"/>
              </a:rPr>
              <a:t>やりたいことがない人は</a:t>
            </a:r>
            <a:r>
              <a:rPr lang="ja-JP" altLang="en-US" sz="2800" b="1" dirty="0">
                <a:latin typeface="+mj-ea"/>
                <a:ea typeface="+mj-ea"/>
              </a:rPr>
              <a:t>考える時間</a:t>
            </a:r>
            <a:r>
              <a:rPr lang="ja-JP" altLang="en-US" sz="2800" dirty="0">
                <a:latin typeface="+mj-ea"/>
                <a:ea typeface="+mj-ea"/>
              </a:rPr>
              <a:t>を作るうえでも</a:t>
            </a:r>
            <a:endParaRPr lang="en-US" altLang="ja-JP" sz="2800" dirty="0">
              <a:latin typeface="+mj-ea"/>
              <a:ea typeface="+mj-ea"/>
            </a:endParaRPr>
          </a:p>
          <a:p>
            <a:pPr algn="ctr"/>
            <a:r>
              <a:rPr lang="ja-JP" altLang="en-US" sz="2800" dirty="0">
                <a:latin typeface="+mj-ea"/>
                <a:ea typeface="+mj-ea"/>
              </a:rPr>
              <a:t>進学がおすすめ</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A1.</a:t>
            </a:r>
            <a:endParaRPr kumimoji="1" lang="ja-JP" altLang="en-US" b="1" dirty="0">
              <a:solidFill>
                <a:schemeClr val="bg1"/>
              </a:solidFill>
              <a:latin typeface="+mj-ea"/>
            </a:endParaRPr>
          </a:p>
        </p:txBody>
      </p:sp>
    </p:spTree>
    <p:extLst>
      <p:ext uri="{BB962C8B-B14F-4D97-AF65-F5344CB8AC3E}">
        <p14:creationId xmlns:p14="http://schemas.microsoft.com/office/powerpoint/2010/main" val="2958793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84022"/>
            <a:ext cx="11461072" cy="3785652"/>
          </a:xfrm>
          <a:prstGeom prst="rect">
            <a:avLst/>
          </a:prstGeom>
          <a:noFill/>
        </p:spPr>
        <p:txBody>
          <a:bodyPr wrap="square" rtlCol="0">
            <a:spAutoFit/>
          </a:bodyPr>
          <a:lstStyle/>
          <a:p>
            <a:pPr algn="ctr"/>
            <a:r>
              <a:rPr kumimoji="1" lang="en-US" altLang="ja-JP" sz="8000" b="1" dirty="0"/>
              <a:t>Q4</a:t>
            </a:r>
            <a:r>
              <a:rPr kumimoji="1" lang="en-US" altLang="ja-JP" sz="8000" dirty="0"/>
              <a:t>.</a:t>
            </a:r>
            <a:br>
              <a:rPr kumimoji="1" lang="en-US" altLang="ja-JP" sz="8000" dirty="0"/>
            </a:br>
            <a:r>
              <a:rPr kumimoji="1" lang="ja-JP" altLang="en-US" sz="8000" dirty="0">
                <a:latin typeface="+mn-ea"/>
              </a:rPr>
              <a:t>どんな大学を</a:t>
            </a:r>
            <a:br>
              <a:rPr kumimoji="1" lang="en-US" altLang="ja-JP" sz="8000" dirty="0">
                <a:latin typeface="+mn-ea"/>
              </a:rPr>
            </a:br>
            <a:r>
              <a:rPr kumimoji="1" lang="ja-JP" altLang="en-US" sz="8000" dirty="0">
                <a:latin typeface="+mn-ea"/>
              </a:rPr>
              <a:t>選べばいい</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284092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if(Q2 is “Yes”){</a:t>
            </a:r>
          </a:p>
          <a:p>
            <a:r>
              <a:rPr kumimoji="1" lang="en-US" altLang="ja-JP" sz="3600" dirty="0"/>
              <a:t>	</a:t>
            </a:r>
            <a:r>
              <a:rPr lang="ja-JP" altLang="en-US" sz="4400" dirty="0">
                <a:solidFill>
                  <a:srgbClr val="FF5126"/>
                </a:solidFill>
                <a:latin typeface="+mj-ea"/>
                <a:ea typeface="+mj-ea"/>
              </a:rPr>
              <a:t>研究</a:t>
            </a:r>
            <a:r>
              <a:rPr lang="ja-JP" altLang="en-US" sz="3600" dirty="0">
                <a:latin typeface="+mj-ea"/>
                <a:ea typeface="+mj-ea"/>
              </a:rPr>
              <a:t>や</a:t>
            </a:r>
            <a:r>
              <a:rPr lang="ja-JP" altLang="en-US" sz="4400" dirty="0">
                <a:solidFill>
                  <a:srgbClr val="FF5126"/>
                </a:solidFill>
                <a:latin typeface="+mj-ea"/>
                <a:ea typeface="+mj-ea"/>
              </a:rPr>
              <a:t>カリキュラム</a:t>
            </a:r>
            <a:endParaRPr kumimoji="1" lang="en-US" altLang="ja-JP" sz="3600" u="sng" dirty="0">
              <a:solidFill>
                <a:srgbClr val="FF5126"/>
              </a:solidFill>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rgbClr val="4472C4"/>
                </a:solidFill>
                <a:latin typeface="+mj-ea"/>
                <a:ea typeface="+mj-ea"/>
              </a:rPr>
              <a:t>総合的</a:t>
            </a:r>
            <a:r>
              <a:rPr lang="ja-JP" altLang="en-US" sz="3600" dirty="0">
                <a:latin typeface="+mj-ea"/>
                <a:ea typeface="+mj-ea"/>
              </a:rPr>
              <a:t>に強い大学</a:t>
            </a:r>
            <a:endParaRPr lang="en-US" altLang="ja-JP" sz="44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7070103" y="5901179"/>
            <a:ext cx="2150097" cy="523220"/>
          </a:xfrm>
          <a:prstGeom prst="rect">
            <a:avLst/>
          </a:prstGeom>
          <a:noFill/>
        </p:spPr>
        <p:txBody>
          <a:bodyPr wrap="square" rtlCol="0">
            <a:spAutoFit/>
          </a:bodyPr>
          <a:lstStyle/>
          <a:p>
            <a:pPr algn="ctr"/>
            <a:r>
              <a:rPr lang="ja-JP" altLang="en-US" sz="2800" dirty="0">
                <a:latin typeface="+mj-ea"/>
                <a:ea typeface="+mj-ea"/>
              </a:rPr>
              <a:t>そもそも</a:t>
            </a:r>
            <a:r>
              <a:rPr lang="en-US" altLang="ja-JP" sz="2800" dirty="0">
                <a:latin typeface="+mj-ea"/>
                <a:ea typeface="+mj-ea"/>
              </a:rPr>
              <a:t>...</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A2.</a:t>
            </a:r>
            <a:endParaRPr kumimoji="1" lang="ja-JP" altLang="en-US" b="1" dirty="0">
              <a:solidFill>
                <a:schemeClr val="bg1"/>
              </a:solidFill>
              <a:latin typeface="+mj-ea"/>
            </a:endParaRPr>
          </a:p>
        </p:txBody>
      </p:sp>
      <p:sp>
        <p:nvSpPr>
          <p:cNvPr id="8" name="正方形/長方形 7">
            <a:extLst>
              <a:ext uri="{FF2B5EF4-FFF2-40B4-BE49-F238E27FC236}">
                <a16:creationId xmlns:a16="http://schemas.microsoft.com/office/drawing/2014/main" id="{35FFB060-645A-472B-8226-10CD1FEE7F4A}"/>
              </a:ext>
            </a:extLst>
          </p:cNvPr>
          <p:cNvSpPr/>
          <p:nvPr/>
        </p:nvSpPr>
        <p:spPr>
          <a:xfrm>
            <a:off x="9328315" y="4154477"/>
            <a:ext cx="2335523" cy="228809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descr="ブラック, ホワイト が含まれている画像&#10;&#10;自動的に生成された説明">
            <a:extLst>
              <a:ext uri="{FF2B5EF4-FFF2-40B4-BE49-F238E27FC236}">
                <a16:creationId xmlns:a16="http://schemas.microsoft.com/office/drawing/2014/main" id="{879AC271-33C2-4C3D-91AE-FD51D567F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436" y="4241383"/>
            <a:ext cx="2114286" cy="2114286"/>
          </a:xfrm>
          <a:prstGeom prst="rect">
            <a:avLst/>
          </a:prstGeom>
        </p:spPr>
      </p:pic>
    </p:spTree>
    <p:extLst>
      <p:ext uri="{BB962C8B-B14F-4D97-AF65-F5344CB8AC3E}">
        <p14:creationId xmlns:p14="http://schemas.microsoft.com/office/powerpoint/2010/main" val="3045582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84021"/>
            <a:ext cx="11461072" cy="3785652"/>
          </a:xfrm>
          <a:prstGeom prst="rect">
            <a:avLst/>
          </a:prstGeom>
          <a:noFill/>
        </p:spPr>
        <p:txBody>
          <a:bodyPr wrap="square" rtlCol="0">
            <a:spAutoFit/>
          </a:bodyPr>
          <a:lstStyle/>
          <a:p>
            <a:pPr algn="ctr"/>
            <a:r>
              <a:rPr kumimoji="1" lang="en-US" altLang="ja-JP" sz="8000" b="1" dirty="0"/>
              <a:t>Q5</a:t>
            </a:r>
            <a:r>
              <a:rPr kumimoji="1" lang="en-US" altLang="ja-JP" sz="8000" dirty="0"/>
              <a:t>.</a:t>
            </a:r>
            <a:br>
              <a:rPr kumimoji="1" lang="en-US" altLang="ja-JP" sz="8000" dirty="0"/>
            </a:br>
            <a:r>
              <a:rPr lang="ja-JP" altLang="en-US" sz="8000" dirty="0">
                <a:latin typeface="+mn-ea"/>
              </a:rPr>
              <a:t>今その大学を</a:t>
            </a:r>
            <a:br>
              <a:rPr lang="en-US" altLang="ja-JP" sz="8000" dirty="0">
                <a:latin typeface="+mn-ea"/>
              </a:rPr>
            </a:br>
            <a:r>
              <a:rPr lang="ja-JP" altLang="en-US" sz="8000" dirty="0">
                <a:latin typeface="+mn-ea"/>
              </a:rPr>
              <a:t>受験すべき</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98333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if(Q5 is “Yes”){</a:t>
            </a:r>
          </a:p>
          <a:p>
            <a:r>
              <a:rPr kumimoji="1" lang="en-US" altLang="ja-JP" sz="3600" dirty="0"/>
              <a:t>	</a:t>
            </a:r>
            <a:r>
              <a:rPr kumimoji="1" lang="ja-JP" altLang="en-US" sz="4400" dirty="0">
                <a:latin typeface="+mj-ea"/>
                <a:ea typeface="+mj-ea"/>
              </a:rPr>
              <a:t>今</a:t>
            </a:r>
            <a:r>
              <a:rPr kumimoji="1" lang="ja-JP" altLang="en-US" sz="3600" dirty="0">
                <a:latin typeface="+mj-ea"/>
                <a:ea typeface="+mj-ea"/>
              </a:rPr>
              <a:t>すぐ受験勉強</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latin typeface="+mj-ea"/>
                <a:ea typeface="+mj-ea"/>
              </a:rPr>
              <a:t>専攻科</a:t>
            </a:r>
            <a:r>
              <a:rPr lang="ja-JP" altLang="en-US" sz="3600" dirty="0">
                <a:latin typeface="+mj-ea"/>
                <a:ea typeface="+mj-ea"/>
              </a:rPr>
              <a:t>という選択肢</a:t>
            </a:r>
            <a:endParaRPr lang="en-US" altLang="ja-JP" sz="3600" dirty="0">
              <a:latin typeface="+mj-ea"/>
              <a:ea typeface="+mj-ea"/>
            </a:endParaRPr>
          </a:p>
          <a:p>
            <a:r>
              <a:rPr lang="en-US" altLang="ja-JP" sz="3600" dirty="0"/>
              <a:t>}</a:t>
            </a:r>
            <a:endParaRPr kumimoji="1" lang="ja-JP" altLang="en-US" sz="3600" dirty="0"/>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A3.</a:t>
            </a:r>
            <a:endParaRPr kumimoji="1" lang="ja-JP" altLang="en-US" b="1" dirty="0">
              <a:solidFill>
                <a:schemeClr val="bg1"/>
              </a:solidFill>
              <a:latin typeface="+mj-ea"/>
            </a:endParaRPr>
          </a:p>
        </p:txBody>
      </p:sp>
      <p:sp>
        <p:nvSpPr>
          <p:cNvPr id="3" name="正方形/長方形 2">
            <a:extLst>
              <a:ext uri="{FF2B5EF4-FFF2-40B4-BE49-F238E27FC236}">
                <a16:creationId xmlns:a16="http://schemas.microsoft.com/office/drawing/2014/main" id="{26FFE098-A814-4F19-AB31-4AFBEAA73435}"/>
              </a:ext>
            </a:extLst>
          </p:cNvPr>
          <p:cNvSpPr/>
          <p:nvPr/>
        </p:nvSpPr>
        <p:spPr>
          <a:xfrm>
            <a:off x="2605169" y="5608948"/>
            <a:ext cx="6096000" cy="830997"/>
          </a:xfrm>
          <a:prstGeom prst="rect">
            <a:avLst/>
          </a:prstGeom>
        </p:spPr>
        <p:txBody>
          <a:bodyPr>
            <a:spAutoFit/>
          </a:bodyPr>
          <a:lstStyle/>
          <a:p>
            <a:pPr algn="r"/>
            <a:r>
              <a:rPr lang="ja-JP" altLang="en-US" sz="4800" b="1" dirty="0">
                <a:latin typeface="+mj-ea"/>
              </a:rPr>
              <a:t>質問終了</a:t>
            </a:r>
            <a:endParaRPr lang="en-US" altLang="ja-JP" sz="4800" b="1" dirty="0">
              <a:latin typeface="+mj-ea"/>
            </a:endParaRPr>
          </a:p>
        </p:txBody>
      </p:sp>
    </p:spTree>
    <p:extLst>
      <p:ext uri="{BB962C8B-B14F-4D97-AF65-F5344CB8AC3E}">
        <p14:creationId xmlns:p14="http://schemas.microsoft.com/office/powerpoint/2010/main" val="210684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65D15F4-0BA0-459F-AF63-E5E10DC35040}"/>
              </a:ext>
            </a:extLst>
          </p:cNvPr>
          <p:cNvSpPr>
            <a:spLocks noGrp="1"/>
          </p:cNvSpPr>
          <p:nvPr>
            <p:ph idx="1"/>
          </p:nvPr>
        </p:nvSpPr>
        <p:spPr>
          <a:xfrm>
            <a:off x="1797628" y="2230976"/>
            <a:ext cx="8596743" cy="4188677"/>
          </a:xfrm>
        </p:spPr>
        <p:txBody>
          <a:bodyPr>
            <a:normAutofit/>
          </a:bodyPr>
          <a:lstStyle/>
          <a:p>
            <a:r>
              <a:rPr lang="ja-JP" altLang="en-US" dirty="0">
                <a:latin typeface="+mj-ea"/>
                <a:ea typeface="+mj-ea"/>
              </a:rPr>
              <a:t>どんなルートをたどって目標に到達するのかが大事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編入を最終地点にしてはいけない</a:t>
            </a:r>
            <a:endParaRPr lang="en-US" altLang="ja-JP" dirty="0">
              <a:latin typeface="+mj-ea"/>
              <a:ea typeface="+mj-ea"/>
            </a:endParaRPr>
          </a:p>
          <a:p>
            <a:endParaRPr lang="en-US" altLang="ja-JP" dirty="0">
              <a:latin typeface="+mj-ea"/>
              <a:ea typeface="+mj-ea"/>
            </a:endParaRPr>
          </a:p>
          <a:p>
            <a:r>
              <a:rPr lang="ja-JP" altLang="en-US" dirty="0">
                <a:latin typeface="+mj-ea"/>
                <a:ea typeface="+mj-ea"/>
              </a:rPr>
              <a:t>悩むだけ悩む</a:t>
            </a:r>
            <a:endParaRPr lang="en-US" altLang="ja-JP" dirty="0">
              <a:latin typeface="+mj-ea"/>
              <a:ea typeface="+mj-ea"/>
            </a:endParaRPr>
          </a:p>
          <a:p>
            <a:endParaRPr lang="en-US" altLang="ja-JP" dirty="0">
              <a:latin typeface="+mj-ea"/>
              <a:ea typeface="+mj-ea"/>
            </a:endParaRPr>
          </a:p>
          <a:p>
            <a:r>
              <a:rPr lang="ja-JP" altLang="en-US" dirty="0">
                <a:latin typeface="+mj-ea"/>
                <a:ea typeface="+mj-ea"/>
              </a:rPr>
              <a:t>すべて結果論になるため今自分が</a:t>
            </a:r>
            <a:br>
              <a:rPr lang="en-US" altLang="ja-JP" dirty="0">
                <a:latin typeface="+mj-ea"/>
                <a:ea typeface="+mj-ea"/>
              </a:rPr>
            </a:br>
            <a:r>
              <a:rPr lang="ja-JP" altLang="en-US" dirty="0">
                <a:latin typeface="+mj-ea"/>
                <a:ea typeface="+mj-ea"/>
              </a:rPr>
              <a:t>一番納得できる答えをみつける</a:t>
            </a:r>
            <a:endParaRPr lang="en-US" altLang="ja-JP" dirty="0">
              <a:latin typeface="+mj-ea"/>
              <a:ea typeface="+mj-ea"/>
            </a:endParaRPr>
          </a:p>
          <a:p>
            <a:endParaRPr lang="ja-JP" altLang="en-US" dirty="0"/>
          </a:p>
          <a:p>
            <a:endParaRPr kumimoji="1" lang="ja-JP" altLang="en-US" dirty="0"/>
          </a:p>
        </p:txBody>
      </p:sp>
      <p:sp>
        <p:nvSpPr>
          <p:cNvPr id="4" name="正方形/長方形 3">
            <a:extLst>
              <a:ext uri="{FF2B5EF4-FFF2-40B4-BE49-F238E27FC236}">
                <a16:creationId xmlns:a16="http://schemas.microsoft.com/office/drawing/2014/main" id="{A6E3D6AE-A938-46B6-B2E2-CF75ECEA0A16}"/>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5C934D1-F26D-4548-BE81-BFED0E441981}"/>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言いたいこと</a:t>
            </a:r>
            <a:endParaRPr kumimoji="1" lang="ja-JP" altLang="en-US" b="1" dirty="0">
              <a:solidFill>
                <a:schemeClr val="bg1"/>
              </a:solidFill>
              <a:latin typeface="+mj-ea"/>
            </a:endParaRPr>
          </a:p>
        </p:txBody>
      </p:sp>
    </p:spTree>
    <p:extLst>
      <p:ext uri="{BB962C8B-B14F-4D97-AF65-F5344CB8AC3E}">
        <p14:creationId xmlns:p14="http://schemas.microsoft.com/office/powerpoint/2010/main" val="193994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71931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solidFill>
            <a:schemeClr val="accent4"/>
          </a:solidFill>
          <a:ln w="28575">
            <a:solidFill>
              <a:schemeClr val="accent1"/>
            </a:solidFill>
          </a:ln>
        </p:spPr>
        <p:txBody>
          <a:bodyPr wrap="square" rtlCol="0">
            <a:spAutoFit/>
          </a:bodyPr>
          <a:lstStyle/>
          <a:p>
            <a:pPr algn="ctr"/>
            <a:r>
              <a:rPr lang="ja-JP" altLang="en-US" sz="3200" b="1" dirty="0">
                <a:latin typeface="+mn-ea"/>
              </a:rPr>
              <a:t>受験するにあたって</a:t>
            </a:r>
            <a:endParaRPr kumimoji="1" lang="ja-JP" altLang="en-US" sz="3200" b="1"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7741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3ABFEC5-588E-4BF4-9704-1268F56B92C7}"/>
              </a:ext>
            </a:extLst>
          </p:cNvPr>
          <p:cNvSpPr>
            <a:spLocks noGrp="1"/>
          </p:cNvSpPr>
          <p:nvPr>
            <p:ph idx="1"/>
          </p:nvPr>
        </p:nvSpPr>
        <p:spPr>
          <a:xfrm>
            <a:off x="1786629" y="1574276"/>
            <a:ext cx="9680827" cy="5076333"/>
          </a:xfrm>
        </p:spPr>
        <p:txBody>
          <a:bodyPr>
            <a:noAutofit/>
          </a:bodyPr>
          <a:lstStyle/>
          <a:p>
            <a:r>
              <a:rPr kumimoji="1" lang="ja-JP" altLang="en-US" dirty="0">
                <a:latin typeface="+mj-ea"/>
                <a:ea typeface="+mj-ea"/>
              </a:rPr>
              <a:t>受験日程は被るので注意</a:t>
            </a:r>
            <a:endParaRPr kumimoji="1" lang="en-US" altLang="ja-JP" dirty="0">
              <a:latin typeface="+mj-ea"/>
              <a:ea typeface="+mj-ea"/>
            </a:endParaRPr>
          </a:p>
          <a:p>
            <a:endParaRPr kumimoji="1" lang="en-US" altLang="ja-JP" dirty="0">
              <a:latin typeface="+mj-ea"/>
              <a:ea typeface="+mj-ea"/>
            </a:endParaRPr>
          </a:p>
          <a:p>
            <a:r>
              <a:rPr lang="ja-JP" altLang="en-US" dirty="0">
                <a:latin typeface="+mj-ea"/>
                <a:ea typeface="+mj-ea"/>
              </a:rPr>
              <a:t>受験費用（移動費、ホテル代、受験料）がけっこうかかる</a:t>
            </a:r>
            <a:endParaRPr lang="en-US" altLang="ja-JP" dirty="0">
              <a:latin typeface="+mj-ea"/>
              <a:ea typeface="+mj-ea"/>
            </a:endParaRPr>
          </a:p>
          <a:p>
            <a:endParaRPr lang="en-US" altLang="ja-JP" dirty="0">
              <a:latin typeface="+mj-ea"/>
              <a:ea typeface="+mj-ea"/>
            </a:endParaRPr>
          </a:p>
          <a:p>
            <a:r>
              <a:rPr lang="ja-JP" altLang="en-US" dirty="0">
                <a:latin typeface="+mj-ea"/>
                <a:ea typeface="+mj-ea"/>
              </a:rPr>
              <a:t>ときどき息抜きすることも大事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先生とかに協力してもらう</a:t>
            </a:r>
            <a:endParaRPr lang="en-US" altLang="ja-JP" dirty="0">
              <a:latin typeface="+mj-ea"/>
              <a:ea typeface="+mj-ea"/>
            </a:endParaRPr>
          </a:p>
          <a:p>
            <a:endParaRPr lang="en-US" altLang="ja-JP" dirty="0">
              <a:latin typeface="+mj-ea"/>
              <a:ea typeface="+mj-ea"/>
            </a:endParaRPr>
          </a:p>
          <a:p>
            <a:r>
              <a:rPr lang="en-US" altLang="ja-JP" dirty="0">
                <a:latin typeface="+mj-ea"/>
                <a:ea typeface="+mj-ea"/>
              </a:rPr>
              <a:t>Twitter,</a:t>
            </a:r>
            <a:r>
              <a:rPr lang="ja-JP" altLang="en-US" dirty="0">
                <a:latin typeface="+mj-ea"/>
                <a:ea typeface="+mj-ea"/>
              </a:rPr>
              <a:t>スタプラ等</a:t>
            </a:r>
            <a:r>
              <a:rPr lang="en-US" altLang="ja-JP" dirty="0">
                <a:latin typeface="+mj-ea"/>
                <a:ea typeface="+mj-ea"/>
              </a:rPr>
              <a:t>SNS</a:t>
            </a:r>
            <a:r>
              <a:rPr lang="ja-JP" altLang="en-US" dirty="0">
                <a:latin typeface="+mj-ea"/>
                <a:ea typeface="+mj-ea"/>
              </a:rPr>
              <a:t>やイベントで</a:t>
            </a:r>
            <a:br>
              <a:rPr lang="en-US" altLang="ja-JP" dirty="0">
                <a:latin typeface="+mj-ea"/>
                <a:ea typeface="+mj-ea"/>
              </a:rPr>
            </a:br>
            <a:r>
              <a:rPr lang="ja-JP" altLang="en-US" dirty="0">
                <a:latin typeface="+mj-ea"/>
                <a:ea typeface="+mj-ea"/>
              </a:rPr>
              <a:t>編入する友達、頼れる先輩を作る</a:t>
            </a:r>
            <a:endParaRPr lang="en-US" altLang="ja-JP" dirty="0">
              <a:latin typeface="+mj-ea"/>
              <a:ea typeface="+mj-ea"/>
            </a:endParaRPr>
          </a:p>
        </p:txBody>
      </p:sp>
      <p:sp>
        <p:nvSpPr>
          <p:cNvPr id="5" name="正方形/長方形 4">
            <a:extLst>
              <a:ext uri="{FF2B5EF4-FFF2-40B4-BE49-F238E27FC236}">
                <a16:creationId xmlns:a16="http://schemas.microsoft.com/office/drawing/2014/main" id="{1F51C259-8DEB-4E48-8820-9A785532ED27}"/>
              </a:ext>
            </a:extLst>
          </p:cNvPr>
          <p:cNvSpPr/>
          <p:nvPr/>
        </p:nvSpPr>
        <p:spPr>
          <a:xfrm>
            <a:off x="1" y="0"/>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EA68E955-E5CE-4F85-A7C3-160002212A7A}"/>
              </a:ext>
            </a:extLst>
          </p:cNvPr>
          <p:cNvSpPr>
            <a:spLocks noGrp="1"/>
          </p:cNvSpPr>
          <p:nvPr>
            <p:ph type="title"/>
          </p:nvPr>
        </p:nvSpPr>
        <p:spPr>
          <a:xfrm>
            <a:off x="396427" y="0"/>
            <a:ext cx="5589593" cy="1325563"/>
          </a:xfrm>
        </p:spPr>
        <p:txBody>
          <a:bodyPr/>
          <a:lstStyle/>
          <a:p>
            <a:pPr>
              <a:spcBef>
                <a:spcPts val="1200"/>
              </a:spcBef>
              <a:spcAft>
                <a:spcPts val="1200"/>
              </a:spcAft>
            </a:pPr>
            <a:r>
              <a:rPr kumimoji="1" lang="ja-JP" altLang="en-US" b="1" dirty="0">
                <a:solidFill>
                  <a:schemeClr val="bg1"/>
                </a:solidFill>
                <a:latin typeface="+mj-ea"/>
              </a:rPr>
              <a:t>受験するにあたって</a:t>
            </a:r>
          </a:p>
        </p:txBody>
      </p:sp>
    </p:spTree>
    <p:extLst>
      <p:ext uri="{BB962C8B-B14F-4D97-AF65-F5344CB8AC3E}">
        <p14:creationId xmlns:p14="http://schemas.microsoft.com/office/powerpoint/2010/main" val="79368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7111206-16E2-4F31-9D61-7B867C4D7939}"/>
              </a:ext>
            </a:extLst>
          </p:cNvPr>
          <p:cNvSpPr/>
          <p:nvPr/>
        </p:nvSpPr>
        <p:spPr>
          <a:xfrm>
            <a:off x="-1"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73F8598-95CB-455C-A0B6-93FB5A19DA94}"/>
              </a:ext>
            </a:extLst>
          </p:cNvPr>
          <p:cNvSpPr txBox="1"/>
          <p:nvPr/>
        </p:nvSpPr>
        <p:spPr>
          <a:xfrm>
            <a:off x="1321322" y="4826817"/>
            <a:ext cx="9549353" cy="1938992"/>
          </a:xfrm>
          <a:prstGeom prst="rect">
            <a:avLst/>
          </a:prstGeom>
          <a:noFill/>
        </p:spPr>
        <p:txBody>
          <a:bodyPr wrap="square" rtlCol="0">
            <a:spAutoFit/>
          </a:bodyPr>
          <a:lstStyle/>
          <a:p>
            <a:r>
              <a:rPr kumimoji="1" lang="en-US" altLang="ja-JP" sz="4400" dirty="0">
                <a:solidFill>
                  <a:schemeClr val="bg1"/>
                </a:solidFill>
                <a:latin typeface="+mn-ea"/>
              </a:rPr>
              <a:t>※</a:t>
            </a:r>
            <a:r>
              <a:rPr kumimoji="1" lang="ja-JP" altLang="en-US" sz="4400" dirty="0">
                <a:solidFill>
                  <a:schemeClr val="bg1"/>
                </a:solidFill>
                <a:latin typeface="+mn-ea"/>
              </a:rPr>
              <a:t>個人の</a:t>
            </a:r>
            <a:r>
              <a:rPr kumimoji="1" lang="ja-JP" altLang="en-US" sz="6000" dirty="0">
                <a:solidFill>
                  <a:schemeClr val="bg1"/>
                </a:solidFill>
                <a:latin typeface="+mn-ea"/>
              </a:rPr>
              <a:t>感想</a:t>
            </a:r>
            <a:r>
              <a:rPr kumimoji="1" lang="ja-JP" altLang="en-US" sz="4400" dirty="0">
                <a:solidFill>
                  <a:schemeClr val="bg1"/>
                </a:solidFill>
                <a:latin typeface="+mn-ea"/>
              </a:rPr>
              <a:t>のため、</a:t>
            </a:r>
            <a:endParaRPr kumimoji="1" lang="en-US" altLang="ja-JP" sz="4400" dirty="0">
              <a:solidFill>
                <a:schemeClr val="bg1"/>
              </a:solidFill>
              <a:latin typeface="+mn-ea"/>
            </a:endParaRPr>
          </a:p>
          <a:p>
            <a:r>
              <a:rPr kumimoji="1" lang="ja-JP" altLang="en-US" sz="6000" dirty="0">
                <a:solidFill>
                  <a:schemeClr val="bg1"/>
                </a:solidFill>
                <a:latin typeface="+mn-ea"/>
              </a:rPr>
              <a:t>効果</a:t>
            </a:r>
            <a:r>
              <a:rPr kumimoji="1" lang="ja-JP" altLang="en-US" sz="4400" dirty="0">
                <a:solidFill>
                  <a:schemeClr val="bg1"/>
                </a:solidFill>
                <a:latin typeface="+mn-ea"/>
              </a:rPr>
              <a:t>を保証するものではありません</a:t>
            </a:r>
            <a:endParaRPr kumimoji="1" lang="ja-JP" altLang="en-US" sz="6000" dirty="0">
              <a:solidFill>
                <a:schemeClr val="bg1"/>
              </a:solidFill>
              <a:latin typeface="+mn-ea"/>
            </a:endParaRPr>
          </a:p>
        </p:txBody>
      </p:sp>
      <p:sp>
        <p:nvSpPr>
          <p:cNvPr id="9" name="吹き出し: 円形 8">
            <a:extLst>
              <a:ext uri="{FF2B5EF4-FFF2-40B4-BE49-F238E27FC236}">
                <a16:creationId xmlns:a16="http://schemas.microsoft.com/office/drawing/2014/main" id="{F4CC6C49-8D7A-48C6-8D5D-449E54321220}"/>
              </a:ext>
            </a:extLst>
          </p:cNvPr>
          <p:cNvSpPr/>
          <p:nvPr/>
        </p:nvSpPr>
        <p:spPr>
          <a:xfrm>
            <a:off x="85815" y="276857"/>
            <a:ext cx="4329344" cy="1325563"/>
          </a:xfrm>
          <a:prstGeom prst="wedgeEllipseCallout">
            <a:avLst>
              <a:gd name="adj1" fmla="val -50977"/>
              <a:gd name="adj2" fmla="val 685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n-ea"/>
              </a:rPr>
              <a:t>受験期は毎日</a:t>
            </a:r>
            <a:r>
              <a:rPr kumimoji="1" lang="en-US" altLang="ja-JP" sz="2000" b="1" dirty="0">
                <a:solidFill>
                  <a:schemeClr val="tx1"/>
                </a:solidFill>
                <a:latin typeface="+mn-ea"/>
              </a:rPr>
              <a:t>8</a:t>
            </a:r>
            <a:r>
              <a:rPr kumimoji="1" lang="ja-JP" altLang="en-US" sz="2000" b="1" dirty="0">
                <a:solidFill>
                  <a:schemeClr val="tx1"/>
                </a:solidFill>
                <a:latin typeface="+mn-ea"/>
              </a:rPr>
              <a:t>時間勉強しました。皆さんも</a:t>
            </a:r>
            <a:br>
              <a:rPr kumimoji="1" lang="en-US" altLang="ja-JP" sz="2000" b="1" dirty="0">
                <a:solidFill>
                  <a:schemeClr val="tx1"/>
                </a:solidFill>
                <a:latin typeface="+mn-ea"/>
              </a:rPr>
            </a:br>
            <a:r>
              <a:rPr kumimoji="1" lang="ja-JP" altLang="en-US" sz="2000" b="1" dirty="0">
                <a:solidFill>
                  <a:schemeClr val="tx1"/>
                </a:solidFill>
                <a:latin typeface="+mn-ea"/>
              </a:rPr>
              <a:t>死ぬ気で勉強しましょう</a:t>
            </a:r>
            <a:r>
              <a:rPr kumimoji="1" lang="ja-JP" altLang="en-US" sz="2000" dirty="0">
                <a:solidFill>
                  <a:schemeClr val="tx1"/>
                </a:solidFill>
                <a:latin typeface="+mn-ea"/>
              </a:rPr>
              <a:t>。</a:t>
            </a:r>
          </a:p>
        </p:txBody>
      </p:sp>
      <p:sp>
        <p:nvSpPr>
          <p:cNvPr id="26" name="吹き出し: 角を丸めた四角形 25">
            <a:extLst>
              <a:ext uri="{FF2B5EF4-FFF2-40B4-BE49-F238E27FC236}">
                <a16:creationId xmlns:a16="http://schemas.microsoft.com/office/drawing/2014/main" id="{B22DE5AC-E91D-4382-9943-65D10B402329}"/>
              </a:ext>
            </a:extLst>
          </p:cNvPr>
          <p:cNvSpPr/>
          <p:nvPr/>
        </p:nvSpPr>
        <p:spPr>
          <a:xfrm>
            <a:off x="5841507" y="825624"/>
            <a:ext cx="6264678" cy="1553592"/>
          </a:xfrm>
          <a:prstGeom prst="wedgeRoundRectCallout">
            <a:avLst>
              <a:gd name="adj1" fmla="val 44811"/>
              <a:gd name="adj2" fmla="val 6878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j-ea"/>
                <a:ea typeface="+mj-ea"/>
              </a:rPr>
              <a:t>受験期は毎日</a:t>
            </a:r>
            <a:r>
              <a:rPr kumimoji="1" lang="en-US" altLang="ja-JP" sz="2000" b="1" dirty="0">
                <a:solidFill>
                  <a:schemeClr val="tx1"/>
                </a:solidFill>
                <a:latin typeface="+mj-ea"/>
                <a:ea typeface="+mj-ea"/>
              </a:rPr>
              <a:t>2</a:t>
            </a:r>
            <a:r>
              <a:rPr kumimoji="1" lang="ja-JP" altLang="en-US" sz="2000" b="1" dirty="0">
                <a:solidFill>
                  <a:schemeClr val="tx1"/>
                </a:solidFill>
                <a:latin typeface="+mj-ea"/>
                <a:ea typeface="+mj-ea"/>
              </a:rPr>
              <a:t>時間やればいいほうでした。</a:t>
            </a:r>
            <a:br>
              <a:rPr kumimoji="1" lang="en-US" altLang="ja-JP" sz="2000" b="1" dirty="0">
                <a:solidFill>
                  <a:schemeClr val="tx1"/>
                </a:solidFill>
                <a:latin typeface="+mj-ea"/>
                <a:ea typeface="+mj-ea"/>
              </a:rPr>
            </a:br>
            <a:r>
              <a:rPr kumimoji="1" lang="ja-JP" altLang="en-US" sz="2000" b="1" dirty="0">
                <a:solidFill>
                  <a:schemeClr val="tx1"/>
                </a:solidFill>
                <a:latin typeface="+mj-ea"/>
                <a:ea typeface="+mj-ea"/>
              </a:rPr>
              <a:t>それなりに勉強すれば受かるので皆さんも</a:t>
            </a:r>
            <a:br>
              <a:rPr kumimoji="1" lang="en-US" altLang="ja-JP" sz="2000" b="1" dirty="0">
                <a:solidFill>
                  <a:schemeClr val="tx1"/>
                </a:solidFill>
                <a:latin typeface="+mj-ea"/>
                <a:ea typeface="+mj-ea"/>
              </a:rPr>
            </a:br>
            <a:r>
              <a:rPr kumimoji="1" lang="ja-JP" altLang="en-US" sz="2000" b="1" dirty="0">
                <a:solidFill>
                  <a:schemeClr val="tx1"/>
                </a:solidFill>
                <a:latin typeface="+mj-ea"/>
                <a:ea typeface="+mj-ea"/>
              </a:rPr>
              <a:t>頑張りましょう</a:t>
            </a:r>
            <a:r>
              <a:rPr kumimoji="1" lang="en-US" altLang="ja-JP" sz="2000" b="1" dirty="0">
                <a:solidFill>
                  <a:schemeClr val="tx1"/>
                </a:solidFill>
                <a:latin typeface="+mj-ea"/>
                <a:ea typeface="+mj-ea"/>
              </a:rPr>
              <a:t>!!</a:t>
            </a:r>
            <a:endParaRPr kumimoji="1" lang="ja-JP" altLang="en-US" sz="2000" b="1" dirty="0">
              <a:solidFill>
                <a:schemeClr val="tx1"/>
              </a:solidFill>
              <a:latin typeface="+mj-ea"/>
              <a:ea typeface="+mj-ea"/>
            </a:endParaRPr>
          </a:p>
        </p:txBody>
      </p:sp>
      <p:sp>
        <p:nvSpPr>
          <p:cNvPr id="27" name="吹き出し: 四角形 26">
            <a:extLst>
              <a:ext uri="{FF2B5EF4-FFF2-40B4-BE49-F238E27FC236}">
                <a16:creationId xmlns:a16="http://schemas.microsoft.com/office/drawing/2014/main" id="{29C38994-9A0C-45DA-A8DD-C3C959DE422C}"/>
              </a:ext>
            </a:extLst>
          </p:cNvPr>
          <p:cNvSpPr/>
          <p:nvPr/>
        </p:nvSpPr>
        <p:spPr>
          <a:xfrm>
            <a:off x="992818" y="2551837"/>
            <a:ext cx="4329344" cy="1325563"/>
          </a:xfrm>
          <a:prstGeom prst="wedgeRectCallout">
            <a:avLst>
              <a:gd name="adj1" fmla="val -63954"/>
              <a:gd name="adj2" fmla="val 745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mn-ea"/>
              </a:rPr>
              <a:t>研究内容で志望校は決めるべきだ</a:t>
            </a:r>
            <a:endParaRPr kumimoji="1" lang="ja-JP" altLang="en-US" sz="2000" b="1" dirty="0">
              <a:solidFill>
                <a:schemeClr val="tx1"/>
              </a:solidFill>
              <a:latin typeface="+mn-ea"/>
            </a:endParaRPr>
          </a:p>
        </p:txBody>
      </p:sp>
      <p:sp>
        <p:nvSpPr>
          <p:cNvPr id="29" name="吹き出し: 円形 28">
            <a:extLst>
              <a:ext uri="{FF2B5EF4-FFF2-40B4-BE49-F238E27FC236}">
                <a16:creationId xmlns:a16="http://schemas.microsoft.com/office/drawing/2014/main" id="{E8859C9E-9E73-45A2-AD6B-4EB7DCAC1CFB}"/>
              </a:ext>
            </a:extLst>
          </p:cNvPr>
          <p:cNvSpPr/>
          <p:nvPr/>
        </p:nvSpPr>
        <p:spPr>
          <a:xfrm>
            <a:off x="6314980" y="2940235"/>
            <a:ext cx="4884202" cy="1325563"/>
          </a:xfrm>
          <a:prstGeom prst="wedgeEllipseCallout">
            <a:avLst>
              <a:gd name="adj1" fmla="val 48476"/>
              <a:gd name="adj2" fmla="val 69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n-ea"/>
              </a:rPr>
              <a:t>偏差値の高い大学に</a:t>
            </a:r>
            <a:br>
              <a:rPr kumimoji="1" lang="en-US" altLang="ja-JP" sz="2000" b="1" dirty="0">
                <a:solidFill>
                  <a:schemeClr val="tx1"/>
                </a:solidFill>
                <a:latin typeface="+mn-ea"/>
              </a:rPr>
            </a:br>
            <a:r>
              <a:rPr kumimoji="1" lang="ja-JP" altLang="en-US" sz="2000" b="1" dirty="0">
                <a:solidFill>
                  <a:schemeClr val="tx1"/>
                </a:solidFill>
                <a:latin typeface="+mn-ea"/>
              </a:rPr>
              <a:t>行くべきだ</a:t>
            </a:r>
          </a:p>
        </p:txBody>
      </p:sp>
    </p:spTree>
    <p:extLst>
      <p:ext uri="{BB962C8B-B14F-4D97-AF65-F5344CB8AC3E}">
        <p14:creationId xmlns:p14="http://schemas.microsoft.com/office/powerpoint/2010/main" val="3406198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38572AD-68D5-46B3-8EED-E5C2EB0F0A63}"/>
              </a:ext>
            </a:extLst>
          </p:cNvPr>
          <p:cNvSpPr/>
          <p:nvPr/>
        </p:nvSpPr>
        <p:spPr>
          <a:xfrm>
            <a:off x="-442659" y="-622570"/>
            <a:ext cx="13331842" cy="81031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ビジネスのトレンドをチェックする男性」の写真［モデル：大川竜弥］">
            <a:extLst>
              <a:ext uri="{FF2B5EF4-FFF2-40B4-BE49-F238E27FC236}">
                <a16:creationId xmlns:a16="http://schemas.microsoft.com/office/drawing/2014/main" id="{620A29F1-8155-4FAD-9611-19FF034CB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485" y="-4633228"/>
            <a:ext cx="18619928" cy="12405628"/>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732985A2-F64F-4F29-ABCF-7F1741995DBF}"/>
              </a:ext>
            </a:extLst>
          </p:cNvPr>
          <p:cNvSpPr txBox="1"/>
          <p:nvPr/>
        </p:nvSpPr>
        <p:spPr>
          <a:xfrm>
            <a:off x="127262" y="4643128"/>
            <a:ext cx="12192000" cy="1200329"/>
          </a:xfrm>
          <a:prstGeom prst="rect">
            <a:avLst/>
          </a:prstGeom>
          <a:noFill/>
        </p:spPr>
        <p:txBody>
          <a:bodyPr wrap="square" rtlCol="0">
            <a:spAutoFit/>
          </a:bodyPr>
          <a:lstStyle/>
          <a:p>
            <a:pPr algn="ctr"/>
            <a:r>
              <a:rPr kumimoji="1" lang="ja-JP" altLang="en-US" sz="7200" b="1" dirty="0">
                <a:solidFill>
                  <a:schemeClr val="bg1"/>
                </a:solidFill>
                <a:latin typeface="BIZ UDP明朝 Medium" panose="02020500000000000000" pitchFamily="18" charset="-128"/>
                <a:ea typeface="BIZ UDP明朝 Medium" panose="02020500000000000000" pitchFamily="18" charset="-128"/>
              </a:rPr>
              <a:t>鵜呑み</a:t>
            </a:r>
            <a:r>
              <a:rPr kumimoji="1" lang="ja-JP" altLang="en-US" sz="4800" dirty="0">
                <a:solidFill>
                  <a:schemeClr val="bg1"/>
                </a:solidFill>
                <a:latin typeface="+mn-ea"/>
              </a:rPr>
              <a:t>にせず情報の</a:t>
            </a:r>
            <a:r>
              <a:rPr kumimoji="1" lang="ja-JP" altLang="en-US" sz="7200" b="1" dirty="0">
                <a:solidFill>
                  <a:schemeClr val="bg1"/>
                </a:solidFill>
                <a:latin typeface="Arial" panose="020B0604020202020204" pitchFamily="34" charset="0"/>
                <a:ea typeface="BIZ UDP明朝 Medium" panose="02020500000000000000" pitchFamily="18" charset="-128"/>
                <a:cs typeface="Arial" panose="020B0604020202020204" pitchFamily="34" charset="0"/>
              </a:rPr>
              <a:t>取捨選択</a:t>
            </a:r>
            <a:endParaRPr kumimoji="1" lang="ja-JP" altLang="en-US" sz="6000" dirty="0">
              <a:solidFill>
                <a:schemeClr val="bg1"/>
              </a:solidFill>
              <a:latin typeface="+mn-ea"/>
            </a:endParaRPr>
          </a:p>
        </p:txBody>
      </p:sp>
      <p:sp>
        <p:nvSpPr>
          <p:cNvPr id="4" name="テキスト ボックス 3">
            <a:extLst>
              <a:ext uri="{FF2B5EF4-FFF2-40B4-BE49-F238E27FC236}">
                <a16:creationId xmlns:a16="http://schemas.microsoft.com/office/drawing/2014/main" id="{C985AB17-7260-4CC7-BB85-AEF4A7B9F748}"/>
              </a:ext>
            </a:extLst>
          </p:cNvPr>
          <p:cNvSpPr txBox="1"/>
          <p:nvPr/>
        </p:nvSpPr>
        <p:spPr>
          <a:xfrm>
            <a:off x="0" y="1710197"/>
            <a:ext cx="12192000" cy="1200329"/>
          </a:xfrm>
          <a:prstGeom prst="rect">
            <a:avLst/>
          </a:prstGeom>
          <a:noFill/>
        </p:spPr>
        <p:txBody>
          <a:bodyPr wrap="square" rtlCol="0">
            <a:spAutoFit/>
          </a:bodyPr>
          <a:lstStyle/>
          <a:p>
            <a:pPr algn="ctr"/>
            <a:r>
              <a:rPr kumimoji="1" lang="ja-JP" altLang="en-US" sz="4800" dirty="0">
                <a:solidFill>
                  <a:schemeClr val="bg1"/>
                </a:solidFill>
                <a:latin typeface="+mn-ea"/>
              </a:rPr>
              <a:t>その人の</a:t>
            </a:r>
            <a:r>
              <a:rPr kumimoji="1" lang="ja-JP" altLang="en-US" sz="7200" b="1" dirty="0">
                <a:solidFill>
                  <a:srgbClr val="FF5126"/>
                </a:solidFill>
                <a:latin typeface="+mn-ea"/>
              </a:rPr>
              <a:t>答え</a:t>
            </a:r>
            <a:r>
              <a:rPr kumimoji="1" lang="en-US" altLang="ja-JP" sz="7200" dirty="0">
                <a:solidFill>
                  <a:schemeClr val="bg1"/>
                </a:solidFill>
                <a:latin typeface="+mn-ea"/>
              </a:rPr>
              <a:t>==</a:t>
            </a:r>
            <a:r>
              <a:rPr kumimoji="1" lang="ja-JP" altLang="en-US" sz="4800" dirty="0">
                <a:solidFill>
                  <a:schemeClr val="bg1"/>
                </a:solidFill>
                <a:latin typeface="+mn-ea"/>
              </a:rPr>
              <a:t>自分の</a:t>
            </a:r>
            <a:r>
              <a:rPr kumimoji="1" lang="ja-JP" altLang="en-US" sz="7200" b="1" dirty="0">
                <a:solidFill>
                  <a:srgbClr val="26A7FF"/>
                </a:solidFill>
                <a:latin typeface="+mn-ea"/>
              </a:rPr>
              <a:t>答え</a:t>
            </a:r>
            <a:r>
              <a:rPr kumimoji="1" lang="en-US" altLang="ja-JP" sz="7200" b="1" dirty="0">
                <a:solidFill>
                  <a:schemeClr val="bg1"/>
                </a:solidFill>
                <a:latin typeface="+mn-ea"/>
              </a:rPr>
              <a:t>?</a:t>
            </a:r>
            <a:endParaRPr kumimoji="1" lang="ja-JP" altLang="en-US" sz="6000" dirty="0">
              <a:solidFill>
                <a:schemeClr val="bg1"/>
              </a:solidFill>
              <a:latin typeface="+mn-ea"/>
            </a:endParaRPr>
          </a:p>
        </p:txBody>
      </p:sp>
      <p:sp>
        <p:nvSpPr>
          <p:cNvPr id="2" name="矢印: 下 1">
            <a:extLst>
              <a:ext uri="{FF2B5EF4-FFF2-40B4-BE49-F238E27FC236}">
                <a16:creationId xmlns:a16="http://schemas.microsoft.com/office/drawing/2014/main" id="{D9FE08C0-3F08-4A16-A64A-27BFA52FE311}"/>
              </a:ext>
            </a:extLst>
          </p:cNvPr>
          <p:cNvSpPr/>
          <p:nvPr/>
        </p:nvSpPr>
        <p:spPr>
          <a:xfrm>
            <a:off x="5616804" y="3471421"/>
            <a:ext cx="958392" cy="95210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024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5272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D1B6A-E3B5-4369-A4A0-9D05B5B6905A}"/>
              </a:ext>
            </a:extLst>
          </p:cNvPr>
          <p:cNvSpPr txBox="1"/>
          <p:nvPr/>
        </p:nvSpPr>
        <p:spPr>
          <a:xfrm>
            <a:off x="688019" y="3799643"/>
            <a:ext cx="3719744" cy="400110"/>
          </a:xfrm>
          <a:prstGeom prst="rect">
            <a:avLst/>
          </a:prstGeom>
          <a:noFill/>
        </p:spPr>
        <p:txBody>
          <a:bodyPr wrap="square" rtlCol="0">
            <a:spAutoFit/>
          </a:bodyPr>
          <a:lstStyle/>
          <a:p>
            <a:pPr algn="ctr"/>
            <a:r>
              <a:rPr kumimoji="1" lang="ja-JP" altLang="en-US" sz="2000" dirty="0">
                <a:latin typeface="+mn-ea"/>
              </a:rPr>
              <a:t>一関高専 制御情報工学科 </a:t>
            </a:r>
            <a:r>
              <a:rPr kumimoji="1" lang="en-US" altLang="ja-JP" sz="2000" dirty="0"/>
              <a:t>5</a:t>
            </a:r>
            <a:r>
              <a:rPr kumimoji="1" lang="ja-JP" altLang="en-US" sz="2000" dirty="0">
                <a:latin typeface="+mn-ea"/>
              </a:rPr>
              <a:t>年</a:t>
            </a:r>
          </a:p>
        </p:txBody>
      </p:sp>
      <p:sp>
        <p:nvSpPr>
          <p:cNvPr id="6" name="テキスト ボックス 5">
            <a:extLst>
              <a:ext uri="{FF2B5EF4-FFF2-40B4-BE49-F238E27FC236}">
                <a16:creationId xmlns:a16="http://schemas.microsoft.com/office/drawing/2014/main" id="{2A9FC818-9D5F-4072-8C0C-FCE7DBBF429F}"/>
              </a:ext>
            </a:extLst>
          </p:cNvPr>
          <p:cNvSpPr txBox="1"/>
          <p:nvPr/>
        </p:nvSpPr>
        <p:spPr>
          <a:xfrm>
            <a:off x="688019" y="4209247"/>
            <a:ext cx="3719744" cy="707886"/>
          </a:xfrm>
          <a:prstGeom prst="rect">
            <a:avLst/>
          </a:prstGeom>
          <a:noFill/>
        </p:spPr>
        <p:txBody>
          <a:bodyPr wrap="square" rtlCol="0">
            <a:spAutoFit/>
          </a:bodyPr>
          <a:lstStyle/>
          <a:p>
            <a:pPr algn="ctr"/>
            <a:r>
              <a:rPr lang="ja-JP" altLang="en-US" sz="4000" dirty="0">
                <a:latin typeface="+mn-ea"/>
              </a:rPr>
              <a:t>浜崎 拓海</a:t>
            </a:r>
            <a:endParaRPr kumimoji="1" lang="ja-JP" altLang="en-US" sz="4000" dirty="0">
              <a:latin typeface="+mn-ea"/>
            </a:endParaRPr>
          </a:p>
        </p:txBody>
      </p:sp>
      <p:sp>
        <p:nvSpPr>
          <p:cNvPr id="10" name="テキスト ボックス 9">
            <a:extLst>
              <a:ext uri="{FF2B5EF4-FFF2-40B4-BE49-F238E27FC236}">
                <a16:creationId xmlns:a16="http://schemas.microsoft.com/office/drawing/2014/main" id="{6201597C-D340-45D9-BD93-538F295702C0}"/>
              </a:ext>
            </a:extLst>
          </p:cNvPr>
          <p:cNvSpPr txBox="1"/>
          <p:nvPr/>
        </p:nvSpPr>
        <p:spPr>
          <a:xfrm>
            <a:off x="1715609" y="4952021"/>
            <a:ext cx="1930893" cy="369332"/>
          </a:xfrm>
          <a:prstGeom prst="rect">
            <a:avLst/>
          </a:prstGeom>
          <a:noFill/>
        </p:spPr>
        <p:txBody>
          <a:bodyPr wrap="square" rtlCol="0">
            <a:spAutoFit/>
          </a:bodyPr>
          <a:lstStyle/>
          <a:p>
            <a:r>
              <a:rPr kumimoji="1" lang="en-US" altLang="ja-JP" dirty="0"/>
              <a:t>@hamataku4</a:t>
            </a:r>
            <a:endParaRPr kumimoji="1" lang="ja-JP" altLang="en-US" dirty="0"/>
          </a:p>
        </p:txBody>
      </p:sp>
      <p:sp>
        <p:nvSpPr>
          <p:cNvPr id="11" name="テキスト ボックス 10">
            <a:extLst>
              <a:ext uri="{FF2B5EF4-FFF2-40B4-BE49-F238E27FC236}">
                <a16:creationId xmlns:a16="http://schemas.microsoft.com/office/drawing/2014/main" id="{CA17CCD7-1B53-4BC2-AF52-917BFED61E5D}"/>
              </a:ext>
            </a:extLst>
          </p:cNvPr>
          <p:cNvSpPr txBox="1"/>
          <p:nvPr/>
        </p:nvSpPr>
        <p:spPr>
          <a:xfrm>
            <a:off x="1793290" y="5446551"/>
            <a:ext cx="3009530" cy="369332"/>
          </a:xfrm>
          <a:prstGeom prst="rect">
            <a:avLst/>
          </a:prstGeom>
          <a:noFill/>
        </p:spPr>
        <p:txBody>
          <a:bodyPr wrap="square" rtlCol="0">
            <a:spAutoFit/>
          </a:bodyPr>
          <a:lstStyle/>
          <a:p>
            <a:r>
              <a:rPr kumimoji="1" lang="en-US" altLang="ja-JP" dirty="0"/>
              <a:t>hamataku0120@gmail.com</a:t>
            </a:r>
            <a:endParaRPr kumimoji="1" lang="ja-JP" altLang="en-US" dirty="0"/>
          </a:p>
        </p:txBody>
      </p:sp>
      <p:sp>
        <p:nvSpPr>
          <p:cNvPr id="12" name="テキスト ボックス 11">
            <a:extLst>
              <a:ext uri="{FF2B5EF4-FFF2-40B4-BE49-F238E27FC236}">
                <a16:creationId xmlns:a16="http://schemas.microsoft.com/office/drawing/2014/main" id="{904DE9F6-4924-4D86-B52C-767591D2786C}"/>
              </a:ext>
            </a:extLst>
          </p:cNvPr>
          <p:cNvSpPr txBox="1"/>
          <p:nvPr/>
        </p:nvSpPr>
        <p:spPr>
          <a:xfrm>
            <a:off x="1793290" y="5942010"/>
            <a:ext cx="3009530" cy="369332"/>
          </a:xfrm>
          <a:prstGeom prst="rect">
            <a:avLst/>
          </a:prstGeom>
          <a:noFill/>
        </p:spPr>
        <p:txBody>
          <a:bodyPr wrap="square" rtlCol="0">
            <a:spAutoFit/>
          </a:bodyPr>
          <a:lstStyle/>
          <a:p>
            <a:r>
              <a:rPr lang="ja-JP" altLang="en-US" dirty="0">
                <a:latin typeface="+mn-ea"/>
              </a:rPr>
              <a:t>浜崎拓海</a:t>
            </a:r>
            <a:endParaRPr kumimoji="1" lang="ja-JP" altLang="en-US" dirty="0">
              <a:latin typeface="+mn-ea"/>
            </a:endParaRPr>
          </a:p>
        </p:txBody>
      </p:sp>
      <p:sp>
        <p:nvSpPr>
          <p:cNvPr id="13" name="テキスト ボックス 12">
            <a:extLst>
              <a:ext uri="{FF2B5EF4-FFF2-40B4-BE49-F238E27FC236}">
                <a16:creationId xmlns:a16="http://schemas.microsoft.com/office/drawing/2014/main" id="{B5BB8158-4A35-46D8-AA0D-0D489B497F57}"/>
              </a:ext>
            </a:extLst>
          </p:cNvPr>
          <p:cNvSpPr txBox="1"/>
          <p:nvPr/>
        </p:nvSpPr>
        <p:spPr>
          <a:xfrm>
            <a:off x="4802820" y="485103"/>
            <a:ext cx="6312023" cy="769441"/>
          </a:xfrm>
          <a:prstGeom prst="rect">
            <a:avLst/>
          </a:prstGeom>
          <a:noFill/>
        </p:spPr>
        <p:txBody>
          <a:bodyPr wrap="square" rtlCol="0">
            <a:spAutoFit/>
          </a:bodyPr>
          <a:lstStyle/>
          <a:p>
            <a:r>
              <a:rPr kumimoji="1" lang="ja-JP" altLang="en-US" sz="2400" b="1" dirty="0">
                <a:latin typeface="+mn-ea"/>
              </a:rPr>
              <a:t>来年度</a:t>
            </a:r>
            <a:br>
              <a:rPr kumimoji="1" lang="en-US" altLang="ja-JP" sz="2000" dirty="0">
                <a:latin typeface="+mn-ea"/>
              </a:rPr>
            </a:br>
            <a:r>
              <a:rPr kumimoji="1" lang="en-US" altLang="ja-JP" sz="2000" dirty="0">
                <a:latin typeface="+mn-ea"/>
              </a:rPr>
              <a:t>	</a:t>
            </a:r>
            <a:r>
              <a:rPr kumimoji="1" lang="ja-JP" altLang="en-US" sz="2000" b="1" dirty="0">
                <a:latin typeface="+mn-ea"/>
              </a:rPr>
              <a:t>電気通信大学</a:t>
            </a:r>
            <a:r>
              <a:rPr kumimoji="1" lang="en-US" altLang="ja-JP" sz="2000" b="1" u="sng" dirty="0">
                <a:latin typeface="+mn-ea"/>
              </a:rPr>
              <a:t>Ⅰ</a:t>
            </a:r>
            <a:r>
              <a:rPr kumimoji="1" lang="ja-JP" altLang="en-US" sz="2000" b="1" u="sng" dirty="0">
                <a:latin typeface="+mn-ea"/>
              </a:rPr>
              <a:t>類</a:t>
            </a:r>
            <a:r>
              <a:rPr kumimoji="1" lang="ja-JP" altLang="en-US" sz="2000" b="1" dirty="0">
                <a:latin typeface="+mn-ea"/>
              </a:rPr>
              <a:t>メディア情報学プログラム</a:t>
            </a:r>
            <a:endParaRPr kumimoji="1" lang="en-US" altLang="ja-JP" sz="2000" b="1" dirty="0">
              <a:latin typeface="+mn-ea"/>
            </a:endParaRPr>
          </a:p>
        </p:txBody>
      </p:sp>
      <p:sp>
        <p:nvSpPr>
          <p:cNvPr id="14" name="テキスト ボックス 13">
            <a:extLst>
              <a:ext uri="{FF2B5EF4-FFF2-40B4-BE49-F238E27FC236}">
                <a16:creationId xmlns:a16="http://schemas.microsoft.com/office/drawing/2014/main" id="{1A220E5A-C16C-482F-A7E1-A81BEFA9FB38}"/>
              </a:ext>
            </a:extLst>
          </p:cNvPr>
          <p:cNvSpPr txBox="1"/>
          <p:nvPr/>
        </p:nvSpPr>
        <p:spPr>
          <a:xfrm>
            <a:off x="8987901" y="1254544"/>
            <a:ext cx="2126942" cy="400110"/>
          </a:xfrm>
          <a:prstGeom prst="rect">
            <a:avLst/>
          </a:prstGeom>
          <a:noFill/>
        </p:spPr>
        <p:txBody>
          <a:bodyPr wrap="square" rtlCol="0">
            <a:spAutoFit/>
          </a:bodyPr>
          <a:lstStyle/>
          <a:p>
            <a:r>
              <a:rPr lang="en-US" altLang="ja-JP" sz="2000" b="1" dirty="0">
                <a:latin typeface="+mn-ea"/>
              </a:rPr>
              <a:t>(</a:t>
            </a:r>
            <a:r>
              <a:rPr kumimoji="1" lang="ja-JP" altLang="en-US" sz="2000" b="1" dirty="0">
                <a:latin typeface="+mn-ea"/>
              </a:rPr>
              <a:t>推薦入試合格</a:t>
            </a:r>
            <a:r>
              <a:rPr kumimoji="1" lang="en-US" altLang="ja-JP" sz="2000" b="1" dirty="0">
                <a:latin typeface="+mn-ea"/>
              </a:rPr>
              <a:t>)</a:t>
            </a:r>
          </a:p>
        </p:txBody>
      </p:sp>
      <p:sp>
        <p:nvSpPr>
          <p:cNvPr id="16" name="テキスト ボックス 15">
            <a:extLst>
              <a:ext uri="{FF2B5EF4-FFF2-40B4-BE49-F238E27FC236}">
                <a16:creationId xmlns:a16="http://schemas.microsoft.com/office/drawing/2014/main" id="{AEF41D99-62F0-4007-8C9D-E6CD6CAFB8EF}"/>
              </a:ext>
            </a:extLst>
          </p:cNvPr>
          <p:cNvSpPr txBox="1"/>
          <p:nvPr/>
        </p:nvSpPr>
        <p:spPr>
          <a:xfrm>
            <a:off x="4802820" y="1956221"/>
            <a:ext cx="1041799" cy="769441"/>
          </a:xfrm>
          <a:prstGeom prst="rect">
            <a:avLst/>
          </a:prstGeom>
          <a:noFill/>
        </p:spPr>
        <p:txBody>
          <a:bodyPr wrap="square" rtlCol="0">
            <a:spAutoFit/>
          </a:bodyPr>
          <a:lstStyle/>
          <a:p>
            <a:r>
              <a:rPr lang="ja-JP" altLang="en-US" sz="2400" b="1" dirty="0">
                <a:latin typeface="+mn-ea"/>
              </a:rPr>
              <a:t>席次</a:t>
            </a:r>
            <a:r>
              <a:rPr lang="en-US" altLang="ja-JP" sz="2000" dirty="0">
                <a:latin typeface="+mn-ea"/>
              </a:rPr>
              <a:t>	</a:t>
            </a:r>
            <a:endParaRPr kumimoji="1" lang="ja-JP" altLang="en-US" sz="2000" dirty="0">
              <a:latin typeface="+mn-ea"/>
            </a:endParaRPr>
          </a:p>
        </p:txBody>
      </p:sp>
      <p:graphicFrame>
        <p:nvGraphicFramePr>
          <p:cNvPr id="18" name="図表 17">
            <a:extLst>
              <a:ext uri="{FF2B5EF4-FFF2-40B4-BE49-F238E27FC236}">
                <a16:creationId xmlns:a16="http://schemas.microsoft.com/office/drawing/2014/main" id="{EEB885E9-B9AA-433E-8E70-4DBAECAC68BF}"/>
              </a:ext>
            </a:extLst>
          </p:cNvPr>
          <p:cNvGraphicFramePr/>
          <p:nvPr>
            <p:extLst>
              <p:ext uri="{D42A27DB-BD31-4B8C-83A1-F6EECF244321}">
                <p14:modId xmlns:p14="http://schemas.microsoft.com/office/powerpoint/2010/main" val="558392510"/>
              </p:ext>
            </p:extLst>
          </p:nvPr>
        </p:nvGraphicFramePr>
        <p:xfrm>
          <a:off x="6096000" y="2029708"/>
          <a:ext cx="4063999" cy="1846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矢印: 右 18">
            <a:extLst>
              <a:ext uri="{FF2B5EF4-FFF2-40B4-BE49-F238E27FC236}">
                <a16:creationId xmlns:a16="http://schemas.microsoft.com/office/drawing/2014/main" id="{83A49819-D0FC-4E91-A568-370A809DA9CE}"/>
              </a:ext>
            </a:extLst>
          </p:cNvPr>
          <p:cNvSpPr/>
          <p:nvPr/>
        </p:nvSpPr>
        <p:spPr>
          <a:xfrm>
            <a:off x="6096000" y="3429000"/>
            <a:ext cx="4063999" cy="299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6603758-237F-4C59-9706-1D6F10820160}"/>
              </a:ext>
            </a:extLst>
          </p:cNvPr>
          <p:cNvSpPr txBox="1"/>
          <p:nvPr/>
        </p:nvSpPr>
        <p:spPr>
          <a:xfrm>
            <a:off x="4802820" y="4104924"/>
            <a:ext cx="6860960" cy="769441"/>
          </a:xfrm>
          <a:prstGeom prst="rect">
            <a:avLst/>
          </a:prstGeom>
          <a:noFill/>
        </p:spPr>
        <p:txBody>
          <a:bodyPr wrap="square" rtlCol="0">
            <a:spAutoFit/>
          </a:bodyPr>
          <a:lstStyle/>
          <a:p>
            <a:r>
              <a:rPr lang="en-US" altLang="ja-JP" sz="2400" b="1" dirty="0">
                <a:latin typeface="+mn-ea"/>
              </a:rPr>
              <a:t>TOEIC</a:t>
            </a:r>
          </a:p>
          <a:p>
            <a:pPr algn="ctr"/>
            <a:r>
              <a:rPr lang="en-US" altLang="ja-JP" sz="2000" b="1" dirty="0">
                <a:latin typeface="+mn-ea"/>
              </a:rPr>
              <a:t>	550</a:t>
            </a:r>
            <a:r>
              <a:rPr lang="ja-JP" altLang="en-US" sz="2000" b="1" dirty="0">
                <a:latin typeface="+mn-ea"/>
              </a:rPr>
              <a:t>点</a:t>
            </a:r>
            <a:r>
              <a:rPr lang="ja-JP" altLang="en-US" sz="2000" dirty="0">
                <a:latin typeface="+mn-ea"/>
              </a:rPr>
              <a:t>くらい</a:t>
            </a:r>
            <a:r>
              <a:rPr lang="en-US" altLang="ja-JP" sz="2000" dirty="0">
                <a:latin typeface="+mn-ea"/>
              </a:rPr>
              <a:t>	</a:t>
            </a:r>
            <a:endParaRPr kumimoji="1" lang="ja-JP" altLang="en-US" sz="2000" dirty="0">
              <a:latin typeface="+mn-ea"/>
            </a:endParaRPr>
          </a:p>
        </p:txBody>
      </p:sp>
      <p:sp>
        <p:nvSpPr>
          <p:cNvPr id="21" name="テキスト ボックス 20">
            <a:extLst>
              <a:ext uri="{FF2B5EF4-FFF2-40B4-BE49-F238E27FC236}">
                <a16:creationId xmlns:a16="http://schemas.microsoft.com/office/drawing/2014/main" id="{84976BC6-D094-40FA-BBC0-D8A4DE88CDBD}"/>
              </a:ext>
            </a:extLst>
          </p:cNvPr>
          <p:cNvSpPr txBox="1"/>
          <p:nvPr/>
        </p:nvSpPr>
        <p:spPr>
          <a:xfrm>
            <a:off x="4821314" y="5517784"/>
            <a:ext cx="6860960" cy="769441"/>
          </a:xfrm>
          <a:prstGeom prst="rect">
            <a:avLst/>
          </a:prstGeom>
          <a:noFill/>
        </p:spPr>
        <p:txBody>
          <a:bodyPr wrap="square" rtlCol="0">
            <a:spAutoFit/>
          </a:bodyPr>
          <a:lstStyle/>
          <a:p>
            <a:r>
              <a:rPr lang="ja-JP" altLang="en-US" sz="2400" b="1" dirty="0">
                <a:latin typeface="+mn-ea"/>
              </a:rPr>
              <a:t>趣味</a:t>
            </a:r>
            <a:r>
              <a:rPr lang="en-US" altLang="ja-JP" sz="2000" b="1" dirty="0">
                <a:latin typeface="+mn-ea"/>
              </a:rPr>
              <a:t>	</a:t>
            </a:r>
          </a:p>
          <a:p>
            <a:pPr lvl="2"/>
            <a:r>
              <a:rPr lang="ja-JP" altLang="en-US" sz="2000" dirty="0">
                <a:latin typeface="+mn-ea"/>
              </a:rPr>
              <a:t>スポーツ</a:t>
            </a:r>
            <a:r>
              <a:rPr lang="en-US" altLang="ja-JP" sz="2000" dirty="0">
                <a:latin typeface="+mn-ea"/>
              </a:rPr>
              <a:t>	</a:t>
            </a:r>
            <a:r>
              <a:rPr lang="ja-JP" altLang="en-US" sz="2000" dirty="0">
                <a:latin typeface="+mn-ea"/>
              </a:rPr>
              <a:t>作品展巡り</a:t>
            </a:r>
            <a:r>
              <a:rPr lang="en-US" altLang="ja-JP" sz="2000" dirty="0">
                <a:latin typeface="+mn-ea"/>
              </a:rPr>
              <a:t>	</a:t>
            </a:r>
            <a:r>
              <a:rPr lang="ja-JP" altLang="en-US" sz="2000" dirty="0">
                <a:latin typeface="+mn-ea"/>
              </a:rPr>
              <a:t>旅行</a:t>
            </a:r>
            <a:r>
              <a:rPr lang="en-US" altLang="ja-JP" sz="2000" dirty="0">
                <a:latin typeface="+mn-ea"/>
              </a:rPr>
              <a:t>	</a:t>
            </a:r>
            <a:endParaRPr kumimoji="1" lang="ja-JP" altLang="en-US" sz="2000" dirty="0">
              <a:latin typeface="+mn-ea"/>
            </a:endParaRPr>
          </a:p>
        </p:txBody>
      </p:sp>
      <p:sp>
        <p:nvSpPr>
          <p:cNvPr id="24" name="正方形/長方形 23">
            <a:extLst>
              <a:ext uri="{FF2B5EF4-FFF2-40B4-BE49-F238E27FC236}">
                <a16:creationId xmlns:a16="http://schemas.microsoft.com/office/drawing/2014/main" id="{7D9D2B5A-7B42-42FD-9027-575DBA1C58DF}"/>
              </a:ext>
            </a:extLst>
          </p:cNvPr>
          <p:cNvSpPr/>
          <p:nvPr/>
        </p:nvSpPr>
        <p:spPr>
          <a:xfrm>
            <a:off x="5388746" y="835742"/>
            <a:ext cx="5726097" cy="92560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DF550BC-BFCA-4862-911B-88CAF82B46E8}"/>
              </a:ext>
            </a:extLst>
          </p:cNvPr>
          <p:cNvSpPr/>
          <p:nvPr/>
        </p:nvSpPr>
        <p:spPr>
          <a:xfrm>
            <a:off x="5370251" y="2312940"/>
            <a:ext cx="5726097" cy="15633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5990921-7F24-4B02-B6D4-113A5F2313A0}"/>
              </a:ext>
            </a:extLst>
          </p:cNvPr>
          <p:cNvSpPr/>
          <p:nvPr/>
        </p:nvSpPr>
        <p:spPr>
          <a:xfrm>
            <a:off x="5370251" y="4440143"/>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B84C106-B9E5-473A-805F-DD2270DA0AAF}"/>
              </a:ext>
            </a:extLst>
          </p:cNvPr>
          <p:cNvSpPr/>
          <p:nvPr/>
        </p:nvSpPr>
        <p:spPr>
          <a:xfrm>
            <a:off x="5388746" y="5849706"/>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https://dohack.jp/wp-content/uploads/2018/07/e87144.jpg">
            <a:extLst>
              <a:ext uri="{FF2B5EF4-FFF2-40B4-BE49-F238E27FC236}">
                <a16:creationId xmlns:a16="http://schemas.microsoft.com/office/drawing/2014/main" id="{09E4584C-66F1-4C76-8313-38C56DAA6B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8147" y="4890853"/>
            <a:ext cx="498128" cy="49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ime.jp/genre/files/2019/08/04-64-300x267.jpg">
            <a:extLst>
              <a:ext uri="{FF2B5EF4-FFF2-40B4-BE49-F238E27FC236}">
                <a16:creationId xmlns:a16="http://schemas.microsoft.com/office/drawing/2014/main" id="{502643D4-04A6-4979-902D-0CE56CDD3A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429" y="5454738"/>
            <a:ext cx="449563" cy="400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cebook公式アイコン(ロゴ)のダウンロードと使用方法のイメージ">
            <a:extLst>
              <a:ext uri="{FF2B5EF4-FFF2-40B4-BE49-F238E27FC236}">
                <a16:creationId xmlns:a16="http://schemas.microsoft.com/office/drawing/2014/main" id="{9694B243-773F-446F-B615-3537B8A0E8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2428" y="5861779"/>
            <a:ext cx="449563" cy="449563"/>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882E9AAE-C238-490C-8813-16D820FD20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50536" y="546658"/>
            <a:ext cx="2649960" cy="3062690"/>
          </a:xfrm>
          <a:prstGeom prst="rect">
            <a:avLst/>
          </a:prstGeom>
        </p:spPr>
      </p:pic>
    </p:spTree>
    <p:extLst>
      <p:ext uri="{BB962C8B-B14F-4D97-AF65-F5344CB8AC3E}">
        <p14:creationId xmlns:p14="http://schemas.microsoft.com/office/powerpoint/2010/main" val="249317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148FBA-6263-40A6-BF6D-9E056562CE5D}"/>
              </a:ext>
            </a:extLst>
          </p:cNvPr>
          <p:cNvSpPr/>
          <p:nvPr/>
        </p:nvSpPr>
        <p:spPr>
          <a:xfrm>
            <a:off x="-25005" y="-10286"/>
            <a:ext cx="12192000" cy="6858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5" name="図表 4">
            <a:extLst>
              <a:ext uri="{FF2B5EF4-FFF2-40B4-BE49-F238E27FC236}">
                <a16:creationId xmlns:a16="http://schemas.microsoft.com/office/drawing/2014/main" id="{FF287B6F-F0D7-479F-AB3F-EFCE7F340484}"/>
              </a:ext>
            </a:extLst>
          </p:cNvPr>
          <p:cNvGraphicFramePr/>
          <p:nvPr>
            <p:extLst>
              <p:ext uri="{D42A27DB-BD31-4B8C-83A1-F6EECF244321}">
                <p14:modId xmlns:p14="http://schemas.microsoft.com/office/powerpoint/2010/main" val="1244464715"/>
              </p:ext>
            </p:extLst>
          </p:nvPr>
        </p:nvGraphicFramePr>
        <p:xfrm>
          <a:off x="0" y="0"/>
          <a:ext cx="12192000" cy="1297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正方形/長方形 6">
            <a:extLst>
              <a:ext uri="{FF2B5EF4-FFF2-40B4-BE49-F238E27FC236}">
                <a16:creationId xmlns:a16="http://schemas.microsoft.com/office/drawing/2014/main" id="{72BDCACB-709E-4414-AC81-8457BACBE588}"/>
              </a:ext>
            </a:extLst>
          </p:cNvPr>
          <p:cNvSpPr/>
          <p:nvPr/>
        </p:nvSpPr>
        <p:spPr>
          <a:xfrm>
            <a:off x="157316" y="4459314"/>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9FB00F23-E9B3-4798-B7C1-B8C50AE10865}"/>
              </a:ext>
            </a:extLst>
          </p:cNvPr>
          <p:cNvSpPr/>
          <p:nvPr/>
        </p:nvSpPr>
        <p:spPr>
          <a:xfrm>
            <a:off x="6253317" y="4459314"/>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AC5A120B-B7E8-46F9-BC88-FB516FE59C11}"/>
              </a:ext>
            </a:extLst>
          </p:cNvPr>
          <p:cNvSpPr txBox="1"/>
          <p:nvPr/>
        </p:nvSpPr>
        <p:spPr>
          <a:xfrm>
            <a:off x="235970" y="4513149"/>
            <a:ext cx="5624058" cy="2289858"/>
          </a:xfrm>
          <a:prstGeom prst="rect">
            <a:avLst/>
          </a:prstGeom>
          <a:noFill/>
        </p:spPr>
        <p:txBody>
          <a:bodyPr wrap="square" rtlCol="0">
            <a:spAutoFit/>
          </a:bodyPr>
          <a:lstStyle/>
          <a:p>
            <a:pPr algn="ctr">
              <a:lnSpc>
                <a:spcPct val="130000"/>
              </a:lnSpc>
            </a:pPr>
            <a:r>
              <a:rPr kumimoji="1" lang="ja-JP" altLang="en-US" sz="2400" dirty="0">
                <a:latin typeface="+mn-ea"/>
              </a:rPr>
              <a:t>東京大学稲見研究室インターン</a:t>
            </a:r>
            <a:endParaRPr kumimoji="1" lang="en-US" altLang="ja-JP" sz="2400" dirty="0">
              <a:latin typeface="+mn-ea"/>
            </a:endParaRPr>
          </a:p>
          <a:p>
            <a:pPr algn="ctr">
              <a:lnSpc>
                <a:spcPct val="130000"/>
              </a:lnSpc>
            </a:pPr>
            <a:r>
              <a:rPr lang="en-US" altLang="ja-JP" sz="2400" dirty="0" err="1"/>
              <a:t>enPiT</a:t>
            </a:r>
            <a:r>
              <a:rPr lang="en-US" altLang="ja-JP" sz="2400" dirty="0"/>
              <a:t> </a:t>
            </a:r>
            <a:r>
              <a:rPr lang="en-US" altLang="ja-JP" sz="2400" dirty="0" err="1"/>
              <a:t>BizSysD</a:t>
            </a:r>
            <a:endParaRPr lang="en-US" altLang="ja-JP" sz="2400" dirty="0"/>
          </a:p>
          <a:p>
            <a:pPr algn="ctr">
              <a:lnSpc>
                <a:spcPct val="130000"/>
              </a:lnSpc>
            </a:pPr>
            <a:r>
              <a:rPr lang="ja-JP" altLang="en-US" sz="2400" dirty="0">
                <a:latin typeface="+mn-ea"/>
              </a:rPr>
              <a:t>岩手発</a:t>
            </a:r>
            <a:r>
              <a:rPr kumimoji="1" lang="ja-JP" altLang="en-US" sz="2400" dirty="0">
                <a:latin typeface="+mn-ea"/>
              </a:rPr>
              <a:t>超人スポーツ</a:t>
            </a:r>
            <a:r>
              <a:rPr kumimoji="1" lang="en-US" altLang="ja-JP" sz="2400" dirty="0">
                <a:latin typeface="+mn-ea"/>
              </a:rPr>
              <a:t>2018</a:t>
            </a:r>
          </a:p>
          <a:p>
            <a:pPr algn="ctr">
              <a:lnSpc>
                <a:spcPct val="130000"/>
              </a:lnSpc>
            </a:pPr>
            <a:r>
              <a:rPr lang="ja-JP" altLang="en-US" sz="2400" dirty="0">
                <a:latin typeface="+mn-ea"/>
              </a:rPr>
              <a:t>神経回路学会</a:t>
            </a:r>
            <a:r>
              <a:rPr lang="en-US" altLang="ja-JP" sz="2400" dirty="0"/>
              <a:t>ASCONE</a:t>
            </a:r>
            <a:r>
              <a:rPr lang="en-US" altLang="ja-JP" sz="2400" dirty="0">
                <a:latin typeface="+mn-ea"/>
              </a:rPr>
              <a:t>2018</a:t>
            </a:r>
            <a:endParaRPr kumimoji="1" lang="en-US" altLang="ja-JP" sz="2400" dirty="0">
              <a:latin typeface="+mn-ea"/>
            </a:endParaRPr>
          </a:p>
          <a:p>
            <a:endParaRPr kumimoji="1" lang="ja-JP" altLang="en-US" dirty="0"/>
          </a:p>
        </p:txBody>
      </p:sp>
      <p:sp>
        <p:nvSpPr>
          <p:cNvPr id="10" name="テキスト ボックス 9">
            <a:extLst>
              <a:ext uri="{FF2B5EF4-FFF2-40B4-BE49-F238E27FC236}">
                <a16:creationId xmlns:a16="http://schemas.microsoft.com/office/drawing/2014/main" id="{8951C898-3DB5-4E6C-8CB9-0E355C3006F9}"/>
              </a:ext>
            </a:extLst>
          </p:cNvPr>
          <p:cNvSpPr txBox="1"/>
          <p:nvPr/>
        </p:nvSpPr>
        <p:spPr>
          <a:xfrm>
            <a:off x="6070995" y="4486960"/>
            <a:ext cx="5781369" cy="2123658"/>
          </a:xfrm>
          <a:prstGeom prst="rect">
            <a:avLst/>
          </a:prstGeom>
          <a:noFill/>
        </p:spPr>
        <p:txBody>
          <a:bodyPr wrap="square" rtlCol="0">
            <a:spAutoFit/>
          </a:bodyPr>
          <a:lstStyle/>
          <a:p>
            <a:pPr algn="ctr">
              <a:lnSpc>
                <a:spcPct val="110000"/>
              </a:lnSpc>
            </a:pPr>
            <a:r>
              <a:rPr lang="ja-JP" altLang="en-US" sz="2400" dirty="0">
                <a:latin typeface="+mn-ea"/>
              </a:rPr>
              <a:t>大阪大学前田研究室アルバイト</a:t>
            </a:r>
            <a:endParaRPr lang="en-US" altLang="ja-JP" sz="2400" dirty="0">
              <a:latin typeface="+mn-ea"/>
            </a:endParaRPr>
          </a:p>
          <a:p>
            <a:pPr algn="ctr">
              <a:lnSpc>
                <a:spcPct val="110000"/>
              </a:lnSpc>
            </a:pPr>
            <a:r>
              <a:rPr lang="en-US" altLang="ja-JP" sz="2400" dirty="0" err="1"/>
              <a:t>enPiT</a:t>
            </a:r>
            <a:r>
              <a:rPr lang="en-US" altLang="ja-JP" sz="2400" dirty="0"/>
              <a:t> </a:t>
            </a:r>
            <a:r>
              <a:rPr lang="en-US" altLang="ja-JP" sz="2400" dirty="0" err="1"/>
              <a:t>Emb</a:t>
            </a:r>
            <a:endParaRPr lang="en-US" altLang="ja-JP" sz="2400" dirty="0"/>
          </a:p>
          <a:p>
            <a:pPr algn="ctr">
              <a:lnSpc>
                <a:spcPct val="110000"/>
              </a:lnSpc>
            </a:pPr>
            <a:r>
              <a:rPr lang="ja-JP" altLang="en-US" sz="2400" dirty="0">
                <a:latin typeface="+mn-ea"/>
              </a:rPr>
              <a:t>岩手発超人スポーツ</a:t>
            </a:r>
            <a:r>
              <a:rPr lang="en-US" altLang="ja-JP" sz="2400" dirty="0">
                <a:latin typeface="+mn-ea"/>
              </a:rPr>
              <a:t>2019</a:t>
            </a:r>
          </a:p>
          <a:p>
            <a:pPr algn="ctr">
              <a:lnSpc>
                <a:spcPct val="110000"/>
              </a:lnSpc>
            </a:pPr>
            <a:r>
              <a:rPr lang="ja-JP" altLang="en-US" sz="2400" dirty="0">
                <a:latin typeface="+mn-ea"/>
              </a:rPr>
              <a:t>神経回路学会</a:t>
            </a:r>
            <a:r>
              <a:rPr lang="en-US" altLang="ja-JP" sz="2400" dirty="0"/>
              <a:t>ASCONE</a:t>
            </a:r>
            <a:r>
              <a:rPr lang="en-US" altLang="ja-JP" sz="2400" dirty="0">
                <a:latin typeface="+mn-ea"/>
              </a:rPr>
              <a:t>2019</a:t>
            </a:r>
          </a:p>
          <a:p>
            <a:pPr algn="ctr">
              <a:lnSpc>
                <a:spcPct val="110000"/>
              </a:lnSpc>
            </a:pPr>
            <a:r>
              <a:rPr lang="ja-JP" altLang="en-US" sz="2400" dirty="0">
                <a:latin typeface="+mn-ea"/>
              </a:rPr>
              <a:t>電気学会</a:t>
            </a:r>
            <a:r>
              <a:rPr lang="en-US" altLang="ja-JP" sz="2400" dirty="0">
                <a:latin typeface="+mn-ea"/>
              </a:rPr>
              <a:t>U21</a:t>
            </a:r>
          </a:p>
        </p:txBody>
      </p:sp>
      <p:sp>
        <p:nvSpPr>
          <p:cNvPr id="16" name="正方形/長方形 15">
            <a:extLst>
              <a:ext uri="{FF2B5EF4-FFF2-40B4-BE49-F238E27FC236}">
                <a16:creationId xmlns:a16="http://schemas.microsoft.com/office/drawing/2014/main" id="{1B5815E1-3189-4609-AE70-8C7388B5426E}"/>
              </a:ext>
            </a:extLst>
          </p:cNvPr>
          <p:cNvSpPr/>
          <p:nvPr/>
        </p:nvSpPr>
        <p:spPr>
          <a:xfrm>
            <a:off x="6837992" y="1564948"/>
            <a:ext cx="4716000" cy="267625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建物, 屋内, 窓, ホワイト が含まれている画像&#10;&#10;自動的に生成された説明">
            <a:extLst>
              <a:ext uri="{FF2B5EF4-FFF2-40B4-BE49-F238E27FC236}">
                <a16:creationId xmlns:a16="http://schemas.microsoft.com/office/drawing/2014/main" id="{F95A30ED-67F5-4874-84BE-A5DAD714E8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2055" y="1599541"/>
            <a:ext cx="4608000" cy="2592000"/>
          </a:xfrm>
          <a:prstGeom prst="rect">
            <a:avLst/>
          </a:prstGeom>
        </p:spPr>
      </p:pic>
      <p:sp>
        <p:nvSpPr>
          <p:cNvPr id="14" name="正方形/長方形 13">
            <a:extLst>
              <a:ext uri="{FF2B5EF4-FFF2-40B4-BE49-F238E27FC236}">
                <a16:creationId xmlns:a16="http://schemas.microsoft.com/office/drawing/2014/main" id="{B6E86C04-91A9-4E49-8529-67B533F3DD7B}"/>
              </a:ext>
            </a:extLst>
          </p:cNvPr>
          <p:cNvSpPr/>
          <p:nvPr/>
        </p:nvSpPr>
        <p:spPr>
          <a:xfrm>
            <a:off x="637947" y="1560409"/>
            <a:ext cx="4716000" cy="2664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屋内, テーブル, 天井, 部屋 が含まれている画像&#10;&#10;自動的に生成された説明">
            <a:extLst>
              <a:ext uri="{FF2B5EF4-FFF2-40B4-BE49-F238E27FC236}">
                <a16:creationId xmlns:a16="http://schemas.microsoft.com/office/drawing/2014/main" id="{0E630734-0A42-4558-8C0B-FFC03BF81F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1947" y="1593278"/>
            <a:ext cx="4608000" cy="2592000"/>
          </a:xfrm>
          <a:prstGeom prst="rect">
            <a:avLst/>
          </a:prstGeom>
        </p:spPr>
      </p:pic>
    </p:spTree>
    <p:extLst>
      <p:ext uri="{BB962C8B-B14F-4D97-AF65-F5344CB8AC3E}">
        <p14:creationId xmlns:p14="http://schemas.microsoft.com/office/powerpoint/2010/main" val="4050094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大学</a:t>
            </a:r>
            <a:r>
              <a:rPr lang="ja-JP" altLang="en-US" sz="3200" b="1" dirty="0">
                <a:latin typeface="+mn-ea"/>
              </a:rPr>
              <a:t>概要</a:t>
            </a:r>
            <a:endParaRPr kumimoji="1" lang="ja-JP" altLang="en-US" sz="3200" b="1"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0037609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maSample">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848</Words>
  <Application>Microsoft Office PowerPoint</Application>
  <PresentationFormat>ワイド画面</PresentationFormat>
  <Paragraphs>250</Paragraphs>
  <Slides>31</Slides>
  <Notes>16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BIZ UDP明朝 Medium</vt:lpstr>
      <vt:lpstr>メイリオ</vt:lpstr>
      <vt:lpstr>游ゴシック</vt:lpstr>
      <vt:lpstr>Arial</vt:lpstr>
      <vt:lpstr>Segoe UI</vt:lpstr>
      <vt:lpstr>Office テーマ</vt:lpstr>
      <vt:lpstr>電気通信大学 編入説明会</vt:lpstr>
      <vt:lpstr>スライドの順序</vt:lpstr>
      <vt:lpstr>スライドの順序</vt:lpstr>
      <vt:lpstr>PowerPoint プレゼンテーション</vt:lpstr>
      <vt:lpstr>PowerPoint プレゼンテーション</vt:lpstr>
      <vt:lpstr>スライドの順序</vt:lpstr>
      <vt:lpstr>PowerPoint プレゼンテーション</vt:lpstr>
      <vt:lpstr>PowerPoint プレゼンテーション</vt:lpstr>
      <vt:lpstr>スライドの順序</vt:lpstr>
      <vt:lpstr>大学概要 ① </vt:lpstr>
      <vt:lpstr>大学概要 ② </vt:lpstr>
      <vt:lpstr>大学概要 ② </vt:lpstr>
      <vt:lpstr>PowerPoint プレゼンテーション</vt:lpstr>
      <vt:lpstr>PowerPoint プレゼンテーション</vt:lpstr>
      <vt:lpstr>PowerPoint プレゼンテーション</vt:lpstr>
      <vt:lpstr>PowerPoint プレゼンテーション</vt:lpstr>
      <vt:lpstr>スライドの順序</vt:lpstr>
      <vt:lpstr>受験科目 ①</vt:lpstr>
      <vt:lpstr>受験科目 ②</vt:lpstr>
      <vt:lpstr>スライドの順序</vt:lpstr>
      <vt:lpstr>PowerPoint プレゼンテーション</vt:lpstr>
      <vt:lpstr>PowerPoint プレゼンテーション</vt:lpstr>
      <vt:lpstr>PowerPoint プレゼンテーション</vt:lpstr>
      <vt:lpstr>A1.</vt:lpstr>
      <vt:lpstr>PowerPoint プレゼンテーション</vt:lpstr>
      <vt:lpstr>A2.</vt:lpstr>
      <vt:lpstr>PowerPoint プレゼンテーション</vt:lpstr>
      <vt:lpstr>A3.</vt:lpstr>
      <vt:lpstr>言いたいこと</vt:lpstr>
      <vt:lpstr>スライドの順序</vt:lpstr>
      <vt:lpstr>受験するにあたって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電気通信大学 編入説明会</dc:title>
  <dc:creator>g15334@ichinoseki.kosen-ac.jp</dc:creator>
  <cp:lastModifiedBy>g15334@ichinoseki.kosen-ac.jp</cp:lastModifiedBy>
  <cp:revision>50</cp:revision>
  <dcterms:created xsi:type="dcterms:W3CDTF">2020-01-25T09:20:49Z</dcterms:created>
  <dcterms:modified xsi:type="dcterms:W3CDTF">2020-02-16T14:48:14Z</dcterms:modified>
</cp:coreProperties>
</file>